
<file path=[Content_Types].xml><?xml version="1.0" encoding="utf-8"?>
<Types xmlns="http://schemas.openxmlformats.org/package/2006/content-types">
  <Default Extension="png" ContentType="image/png"/>
  <Default Extension="jfif" ContentType="image/jpe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45" r:id="rId5"/>
  </p:sldMasterIdLst>
  <p:notesMasterIdLst>
    <p:notesMasterId r:id="rId94"/>
  </p:notesMasterIdLst>
  <p:handoutMasterIdLst>
    <p:handoutMasterId r:id="rId95"/>
  </p:handoutMasterIdLst>
  <p:sldIdLst>
    <p:sldId id="256" r:id="rId6"/>
    <p:sldId id="549" r:id="rId7"/>
    <p:sldId id="548" r:id="rId8"/>
    <p:sldId id="550" r:id="rId9"/>
    <p:sldId id="551" r:id="rId10"/>
    <p:sldId id="552" r:id="rId11"/>
    <p:sldId id="393" r:id="rId12"/>
    <p:sldId id="353" r:id="rId13"/>
    <p:sldId id="567" r:id="rId14"/>
    <p:sldId id="474" r:id="rId15"/>
    <p:sldId id="457" r:id="rId16"/>
    <p:sldId id="475" r:id="rId17"/>
    <p:sldId id="553" r:id="rId18"/>
    <p:sldId id="464" r:id="rId19"/>
    <p:sldId id="476" r:id="rId20"/>
    <p:sldId id="477" r:id="rId21"/>
    <p:sldId id="479" r:id="rId22"/>
    <p:sldId id="480" r:id="rId23"/>
    <p:sldId id="481" r:id="rId24"/>
    <p:sldId id="478" r:id="rId25"/>
    <p:sldId id="482" r:id="rId26"/>
    <p:sldId id="570" r:id="rId27"/>
    <p:sldId id="512" r:id="rId28"/>
    <p:sldId id="421" r:id="rId29"/>
    <p:sldId id="562" r:id="rId30"/>
    <p:sldId id="483" r:id="rId31"/>
    <p:sldId id="484" r:id="rId32"/>
    <p:sldId id="485" r:id="rId33"/>
    <p:sldId id="486" r:id="rId34"/>
    <p:sldId id="487" r:id="rId35"/>
    <p:sldId id="488" r:id="rId36"/>
    <p:sldId id="555" r:id="rId37"/>
    <p:sldId id="489" r:id="rId38"/>
    <p:sldId id="490" r:id="rId39"/>
    <p:sldId id="491" r:id="rId40"/>
    <p:sldId id="492" r:id="rId41"/>
    <p:sldId id="493" r:id="rId42"/>
    <p:sldId id="494" r:id="rId43"/>
    <p:sldId id="557" r:id="rId44"/>
    <p:sldId id="495" r:id="rId45"/>
    <p:sldId id="537" r:id="rId46"/>
    <p:sldId id="533" r:id="rId47"/>
    <p:sldId id="534" r:id="rId48"/>
    <p:sldId id="538" r:id="rId49"/>
    <p:sldId id="540" r:id="rId50"/>
    <p:sldId id="539" r:id="rId51"/>
    <p:sldId id="563" r:id="rId52"/>
    <p:sldId id="496" r:id="rId53"/>
    <p:sldId id="497" r:id="rId54"/>
    <p:sldId id="498" r:id="rId55"/>
    <p:sldId id="499" r:id="rId56"/>
    <p:sldId id="500" r:id="rId57"/>
    <p:sldId id="564" r:id="rId58"/>
    <p:sldId id="501" r:id="rId59"/>
    <p:sldId id="504" r:id="rId60"/>
    <p:sldId id="503" r:id="rId61"/>
    <p:sldId id="505" r:id="rId62"/>
    <p:sldId id="565" r:id="rId63"/>
    <p:sldId id="506" r:id="rId64"/>
    <p:sldId id="541" r:id="rId65"/>
    <p:sldId id="545" r:id="rId66"/>
    <p:sldId id="542" r:id="rId67"/>
    <p:sldId id="547" r:id="rId68"/>
    <p:sldId id="571" r:id="rId69"/>
    <p:sldId id="546" r:id="rId70"/>
    <p:sldId id="566" r:id="rId71"/>
    <p:sldId id="502" r:id="rId72"/>
    <p:sldId id="507" r:id="rId73"/>
    <p:sldId id="508" r:id="rId74"/>
    <p:sldId id="509" r:id="rId75"/>
    <p:sldId id="510" r:id="rId76"/>
    <p:sldId id="513" r:id="rId77"/>
    <p:sldId id="517" r:id="rId78"/>
    <p:sldId id="568" r:id="rId79"/>
    <p:sldId id="518" r:id="rId80"/>
    <p:sldId id="519" r:id="rId81"/>
    <p:sldId id="520" r:id="rId82"/>
    <p:sldId id="521" r:id="rId83"/>
    <p:sldId id="522" r:id="rId84"/>
    <p:sldId id="523" r:id="rId85"/>
    <p:sldId id="569" r:id="rId86"/>
    <p:sldId id="524" r:id="rId87"/>
    <p:sldId id="527" r:id="rId88"/>
    <p:sldId id="528" r:id="rId89"/>
    <p:sldId id="529" r:id="rId90"/>
    <p:sldId id="531" r:id="rId91"/>
    <p:sldId id="530" r:id="rId92"/>
    <p:sldId id="532" r:id="rId9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469420F-1B9D-C345-A3CD-4F5C159353B0}">
          <p14:sldIdLst>
            <p14:sldId id="256"/>
            <p14:sldId id="549"/>
            <p14:sldId id="548"/>
            <p14:sldId id="550"/>
            <p14:sldId id="551"/>
            <p14:sldId id="552"/>
            <p14:sldId id="393"/>
            <p14:sldId id="353"/>
            <p14:sldId id="567"/>
            <p14:sldId id="474"/>
            <p14:sldId id="457"/>
            <p14:sldId id="475"/>
            <p14:sldId id="553"/>
            <p14:sldId id="464"/>
            <p14:sldId id="476"/>
            <p14:sldId id="477"/>
            <p14:sldId id="479"/>
            <p14:sldId id="480"/>
            <p14:sldId id="481"/>
            <p14:sldId id="478"/>
            <p14:sldId id="482"/>
            <p14:sldId id="570"/>
            <p14:sldId id="512"/>
            <p14:sldId id="421"/>
            <p14:sldId id="562"/>
            <p14:sldId id="483"/>
            <p14:sldId id="484"/>
            <p14:sldId id="485"/>
            <p14:sldId id="486"/>
            <p14:sldId id="487"/>
            <p14:sldId id="488"/>
            <p14:sldId id="555"/>
            <p14:sldId id="489"/>
            <p14:sldId id="490"/>
            <p14:sldId id="491"/>
            <p14:sldId id="492"/>
            <p14:sldId id="493"/>
            <p14:sldId id="494"/>
            <p14:sldId id="557"/>
            <p14:sldId id="495"/>
            <p14:sldId id="537"/>
            <p14:sldId id="533"/>
            <p14:sldId id="534"/>
            <p14:sldId id="538"/>
            <p14:sldId id="540"/>
            <p14:sldId id="539"/>
            <p14:sldId id="563"/>
            <p14:sldId id="496"/>
            <p14:sldId id="497"/>
            <p14:sldId id="498"/>
            <p14:sldId id="499"/>
            <p14:sldId id="500"/>
            <p14:sldId id="564"/>
            <p14:sldId id="501"/>
            <p14:sldId id="504"/>
            <p14:sldId id="503"/>
            <p14:sldId id="505"/>
            <p14:sldId id="565"/>
            <p14:sldId id="506"/>
            <p14:sldId id="541"/>
            <p14:sldId id="545"/>
            <p14:sldId id="542"/>
            <p14:sldId id="547"/>
            <p14:sldId id="571"/>
            <p14:sldId id="546"/>
            <p14:sldId id="566"/>
            <p14:sldId id="502"/>
            <p14:sldId id="507"/>
            <p14:sldId id="508"/>
            <p14:sldId id="509"/>
            <p14:sldId id="510"/>
            <p14:sldId id="513"/>
            <p14:sldId id="517"/>
            <p14:sldId id="568"/>
            <p14:sldId id="518"/>
            <p14:sldId id="519"/>
            <p14:sldId id="520"/>
            <p14:sldId id="521"/>
            <p14:sldId id="522"/>
            <p14:sldId id="523"/>
            <p14:sldId id="569"/>
            <p14:sldId id="524"/>
            <p14:sldId id="527"/>
            <p14:sldId id="528"/>
            <p14:sldId id="529"/>
            <p14:sldId id="531"/>
            <p14:sldId id="530"/>
            <p14:sldId id="532"/>
          </p14:sldIdLst>
        </p14:section>
      </p14:sectionLst>
    </p:ext>
    <p:ext uri="{EFAFB233-063F-42B5-8137-9DF3F51BA10A}">
      <p15:sldGuideLst xmlns:p15="http://schemas.microsoft.com/office/powerpoint/2012/main">
        <p15:guide id="1" orient="horz" pos="2961">
          <p15:clr>
            <a:srgbClr val="A4A3A4"/>
          </p15:clr>
        </p15:guide>
        <p15:guide id="2" orient="horz" pos="3239">
          <p15:clr>
            <a:srgbClr val="A4A3A4"/>
          </p15:clr>
        </p15:guide>
        <p15:guide id="3" orient="horz" pos="3146">
          <p15:clr>
            <a:srgbClr val="A4A3A4"/>
          </p15:clr>
        </p15:guide>
        <p15:guide id="4" orient="horz" pos="545">
          <p15:clr>
            <a:srgbClr val="A4A3A4"/>
          </p15:clr>
        </p15:guide>
        <p15:guide id="5" orient="horz" pos="1721">
          <p15:clr>
            <a:srgbClr val="A4A3A4"/>
          </p15:clr>
        </p15:guide>
        <p15:guide id="6" orient="horz" pos="2666">
          <p15:clr>
            <a:srgbClr val="A4A3A4"/>
          </p15:clr>
        </p15:guide>
        <p15:guide id="7" orient="horz" pos="294">
          <p15:clr>
            <a:srgbClr val="A4A3A4"/>
          </p15:clr>
        </p15:guide>
        <p15:guide id="8" orient="horz" pos="1226">
          <p15:clr>
            <a:srgbClr val="A4A3A4"/>
          </p15:clr>
        </p15:guide>
        <p15:guide id="9" pos="3149">
          <p15:clr>
            <a:srgbClr val="A4A3A4"/>
          </p15:clr>
        </p15:guide>
        <p15:guide id="10" pos="2996">
          <p15:clr>
            <a:srgbClr val="A4A3A4"/>
          </p15:clr>
        </p15:guide>
        <p15:guide id="11" pos="5470">
          <p15:clr>
            <a:srgbClr val="A4A3A4"/>
          </p15:clr>
        </p15:guide>
        <p15:guide id="12" pos="431">
          <p15:clr>
            <a:srgbClr val="A4A3A4"/>
          </p15:clr>
        </p15:guide>
        <p15:guide id="13" pos="3218">
          <p15:clr>
            <a:srgbClr val="A4A3A4"/>
          </p15:clr>
        </p15:guide>
        <p15:guide id="14" pos="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ED7D31"/>
    <a:srgbClr val="4ACBD6"/>
    <a:srgbClr val="FFC000"/>
    <a:srgbClr val="A9D18E"/>
    <a:srgbClr val="5B9BD5"/>
    <a:srgbClr val="FFC80F"/>
    <a:srgbClr val="6A6A6A"/>
    <a:srgbClr val="767171"/>
    <a:srgbClr val="FFCC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57" autoAdjust="0"/>
    <p:restoredTop sz="93080" autoAdjust="0"/>
  </p:normalViewPr>
  <p:slideViewPr>
    <p:cSldViewPr snapToGrid="0" snapToObjects="1">
      <p:cViewPr varScale="1">
        <p:scale>
          <a:sx n="143" d="100"/>
          <a:sy n="143" d="100"/>
        </p:scale>
        <p:origin x="1038" y="108"/>
      </p:cViewPr>
      <p:guideLst>
        <p:guide orient="horz" pos="2961"/>
        <p:guide orient="horz" pos="3239"/>
        <p:guide orient="horz" pos="3146"/>
        <p:guide orient="horz" pos="545"/>
        <p:guide orient="horz" pos="1721"/>
        <p:guide orient="horz" pos="2666"/>
        <p:guide orient="horz" pos="294"/>
        <p:guide orient="horz" pos="1226"/>
        <p:guide pos="3149"/>
        <p:guide pos="2996"/>
        <p:guide pos="5470"/>
        <p:guide pos="431"/>
        <p:guide pos="3218"/>
        <p:guide pos="369"/>
      </p:guideLst>
    </p:cSldViewPr>
  </p:slideViewPr>
  <p:outlineViewPr>
    <p:cViewPr>
      <p:scale>
        <a:sx n="33" d="100"/>
        <a:sy n="33" d="100"/>
      </p:scale>
      <p:origin x="0" y="0"/>
    </p:cViewPr>
  </p:outlineViewPr>
  <p:notesTextViewPr>
    <p:cViewPr>
      <p:scale>
        <a:sx n="3" d="2"/>
        <a:sy n="3" d="2"/>
      </p:scale>
      <p:origin x="0" y="0"/>
    </p:cViewPr>
  </p:notesTextViewPr>
  <p:sorterViewPr>
    <p:cViewPr>
      <p:scale>
        <a:sx n="149" d="100"/>
        <a:sy n="149" d="100"/>
      </p:scale>
      <p:origin x="0" y="0"/>
    </p:cViewPr>
  </p:sorterViewPr>
  <p:notesViewPr>
    <p:cSldViewPr snapToGrid="0" snapToObjects="1">
      <p:cViewPr varScale="1">
        <p:scale>
          <a:sx n="135" d="100"/>
          <a:sy n="135" d="100"/>
        </p:scale>
        <p:origin x="-238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slide" Target="slides/slide71.xml"/><Relationship Id="rId84" Type="http://schemas.openxmlformats.org/officeDocument/2006/relationships/slide" Target="slides/slide79.xml"/><Relationship Id="rId89" Type="http://schemas.openxmlformats.org/officeDocument/2006/relationships/slide" Target="slides/slide84.xml"/><Relationship Id="rId9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handoutMaster" Target="handoutMasters/handout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notesMaster" Target="notesMasters/notesMaster1.xml"/><Relationship Id="rId9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0434DF-B8A4-4DA0-81FD-D7D61D7A0843}" type="datetime1">
              <a:rPr lang="en-US" altLang="zh-CN" smtClean="0"/>
              <a:t>2/3/2021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75F9FA-EFCB-B045-8655-6CF6AAECE7AD}" type="slidenum">
              <a:rPr lang="en-US" smtClean="0"/>
              <a:t>‹#›</a:t>
            </a:fld>
            <a:endParaRPr lang="en-US"/>
          </a:p>
        </p:txBody>
      </p:sp>
    </p:spTree>
    <p:extLst>
      <p:ext uri="{BB962C8B-B14F-4D97-AF65-F5344CB8AC3E}">
        <p14:creationId xmlns:p14="http://schemas.microsoft.com/office/powerpoint/2010/main" val="157574754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133E7B-1CA0-47DF-AF10-95A3F2AACD52}" type="datetime1">
              <a:rPr lang="en-US" altLang="zh-CN" smtClean="0"/>
              <a:t>2/3/2021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7AB7CF-70DA-A148-9842-61A7B7C7A363}" type="slidenum">
              <a:rPr lang="en-US" smtClean="0"/>
              <a:t>‹#›</a:t>
            </a:fld>
            <a:endParaRPr lang="en-US"/>
          </a:p>
        </p:txBody>
      </p:sp>
    </p:spTree>
    <p:extLst>
      <p:ext uri="{BB962C8B-B14F-4D97-AF65-F5344CB8AC3E}">
        <p14:creationId xmlns:p14="http://schemas.microsoft.com/office/powerpoint/2010/main" val="4142721204"/>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07AB7CF-70DA-A148-9842-61A7B7C7A363}" type="slidenum">
              <a:rPr lang="en-US" smtClean="0"/>
              <a:t>1</a:t>
            </a:fld>
            <a:endParaRPr lang="en-US"/>
          </a:p>
        </p:txBody>
      </p:sp>
      <p:sp>
        <p:nvSpPr>
          <p:cNvPr id="5" name="日期占位符 4"/>
          <p:cNvSpPr>
            <a:spLocks noGrp="1"/>
          </p:cNvSpPr>
          <p:nvPr>
            <p:ph type="dt" idx="11"/>
          </p:nvPr>
        </p:nvSpPr>
        <p:spPr/>
        <p:txBody>
          <a:bodyPr/>
          <a:lstStyle/>
          <a:p>
            <a:fld id="{F4D2D32C-8FF0-4C59-81EA-6FAE546A31C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页眉占位符 6"/>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3242646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10</a:t>
            </a:fld>
            <a:endParaRPr lang="en-US"/>
          </a:p>
        </p:txBody>
      </p:sp>
    </p:spTree>
    <p:extLst>
      <p:ext uri="{BB962C8B-B14F-4D97-AF65-F5344CB8AC3E}">
        <p14:creationId xmlns:p14="http://schemas.microsoft.com/office/powerpoint/2010/main" val="42946707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11</a:t>
            </a:fld>
            <a:endParaRPr lang="en-US"/>
          </a:p>
        </p:txBody>
      </p:sp>
    </p:spTree>
    <p:extLst>
      <p:ext uri="{BB962C8B-B14F-4D97-AF65-F5344CB8AC3E}">
        <p14:creationId xmlns:p14="http://schemas.microsoft.com/office/powerpoint/2010/main" val="782962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12</a:t>
            </a:fld>
            <a:endParaRPr lang="en-US"/>
          </a:p>
        </p:txBody>
      </p:sp>
    </p:spTree>
    <p:extLst>
      <p:ext uri="{BB962C8B-B14F-4D97-AF65-F5344CB8AC3E}">
        <p14:creationId xmlns:p14="http://schemas.microsoft.com/office/powerpoint/2010/main" val="2760414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13</a:t>
            </a:fld>
            <a:endParaRPr lang="en-US"/>
          </a:p>
        </p:txBody>
      </p:sp>
    </p:spTree>
    <p:extLst>
      <p:ext uri="{BB962C8B-B14F-4D97-AF65-F5344CB8AC3E}">
        <p14:creationId xmlns:p14="http://schemas.microsoft.com/office/powerpoint/2010/main" val="1923609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14</a:t>
            </a:fld>
            <a:endParaRPr lang="en-US"/>
          </a:p>
        </p:txBody>
      </p:sp>
    </p:spTree>
    <p:extLst>
      <p:ext uri="{BB962C8B-B14F-4D97-AF65-F5344CB8AC3E}">
        <p14:creationId xmlns:p14="http://schemas.microsoft.com/office/powerpoint/2010/main" val="3386642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15</a:t>
            </a:fld>
            <a:endParaRPr lang="en-US"/>
          </a:p>
        </p:txBody>
      </p:sp>
    </p:spTree>
    <p:extLst>
      <p:ext uri="{BB962C8B-B14F-4D97-AF65-F5344CB8AC3E}">
        <p14:creationId xmlns:p14="http://schemas.microsoft.com/office/powerpoint/2010/main" val="3376176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16</a:t>
            </a:fld>
            <a:endParaRPr lang="en-US"/>
          </a:p>
        </p:txBody>
      </p:sp>
    </p:spTree>
    <p:extLst>
      <p:ext uri="{BB962C8B-B14F-4D97-AF65-F5344CB8AC3E}">
        <p14:creationId xmlns:p14="http://schemas.microsoft.com/office/powerpoint/2010/main" val="2416302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17</a:t>
            </a:fld>
            <a:endParaRPr lang="en-US"/>
          </a:p>
        </p:txBody>
      </p:sp>
    </p:spTree>
    <p:extLst>
      <p:ext uri="{BB962C8B-B14F-4D97-AF65-F5344CB8AC3E}">
        <p14:creationId xmlns:p14="http://schemas.microsoft.com/office/powerpoint/2010/main" val="4226854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18</a:t>
            </a:fld>
            <a:endParaRPr lang="en-US"/>
          </a:p>
        </p:txBody>
      </p:sp>
    </p:spTree>
    <p:extLst>
      <p:ext uri="{BB962C8B-B14F-4D97-AF65-F5344CB8AC3E}">
        <p14:creationId xmlns:p14="http://schemas.microsoft.com/office/powerpoint/2010/main" val="1127142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19</a:t>
            </a:fld>
            <a:endParaRPr lang="en-US"/>
          </a:p>
        </p:txBody>
      </p:sp>
    </p:spTree>
    <p:extLst>
      <p:ext uri="{BB962C8B-B14F-4D97-AF65-F5344CB8AC3E}">
        <p14:creationId xmlns:p14="http://schemas.microsoft.com/office/powerpoint/2010/main" val="14222272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a:t>
            </a:fld>
            <a:endParaRPr lang="en-US"/>
          </a:p>
        </p:txBody>
      </p:sp>
    </p:spTree>
    <p:extLst>
      <p:ext uri="{BB962C8B-B14F-4D97-AF65-F5344CB8AC3E}">
        <p14:creationId xmlns:p14="http://schemas.microsoft.com/office/powerpoint/2010/main" val="8132673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20</a:t>
            </a:fld>
            <a:endParaRPr lang="en-US"/>
          </a:p>
        </p:txBody>
      </p:sp>
    </p:spTree>
    <p:extLst>
      <p:ext uri="{BB962C8B-B14F-4D97-AF65-F5344CB8AC3E}">
        <p14:creationId xmlns:p14="http://schemas.microsoft.com/office/powerpoint/2010/main" val="3643696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21</a:t>
            </a:fld>
            <a:endParaRPr lang="en-US"/>
          </a:p>
        </p:txBody>
      </p:sp>
    </p:spTree>
    <p:extLst>
      <p:ext uri="{BB962C8B-B14F-4D97-AF65-F5344CB8AC3E}">
        <p14:creationId xmlns:p14="http://schemas.microsoft.com/office/powerpoint/2010/main" val="122649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22</a:t>
            </a:fld>
            <a:endParaRPr lang="en-US"/>
          </a:p>
        </p:txBody>
      </p:sp>
    </p:spTree>
    <p:extLst>
      <p:ext uri="{BB962C8B-B14F-4D97-AF65-F5344CB8AC3E}">
        <p14:creationId xmlns:p14="http://schemas.microsoft.com/office/powerpoint/2010/main" val="16508126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23</a:t>
            </a:fld>
            <a:endParaRPr lang="en-US"/>
          </a:p>
        </p:txBody>
      </p:sp>
    </p:spTree>
    <p:extLst>
      <p:ext uri="{BB962C8B-B14F-4D97-AF65-F5344CB8AC3E}">
        <p14:creationId xmlns:p14="http://schemas.microsoft.com/office/powerpoint/2010/main" val="1539152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24</a:t>
            </a:fld>
            <a:endParaRPr lang="en-US"/>
          </a:p>
        </p:txBody>
      </p:sp>
    </p:spTree>
    <p:extLst>
      <p:ext uri="{BB962C8B-B14F-4D97-AF65-F5344CB8AC3E}">
        <p14:creationId xmlns:p14="http://schemas.microsoft.com/office/powerpoint/2010/main" val="38585187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25</a:t>
            </a:fld>
            <a:endParaRPr lang="en-US"/>
          </a:p>
        </p:txBody>
      </p:sp>
    </p:spTree>
    <p:extLst>
      <p:ext uri="{BB962C8B-B14F-4D97-AF65-F5344CB8AC3E}">
        <p14:creationId xmlns:p14="http://schemas.microsoft.com/office/powerpoint/2010/main" val="3592037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26</a:t>
            </a:fld>
            <a:endParaRPr lang="en-US"/>
          </a:p>
        </p:txBody>
      </p:sp>
    </p:spTree>
    <p:extLst>
      <p:ext uri="{BB962C8B-B14F-4D97-AF65-F5344CB8AC3E}">
        <p14:creationId xmlns:p14="http://schemas.microsoft.com/office/powerpoint/2010/main" val="26756411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27</a:t>
            </a:fld>
            <a:endParaRPr lang="en-US"/>
          </a:p>
        </p:txBody>
      </p:sp>
    </p:spTree>
    <p:extLst>
      <p:ext uri="{BB962C8B-B14F-4D97-AF65-F5344CB8AC3E}">
        <p14:creationId xmlns:p14="http://schemas.microsoft.com/office/powerpoint/2010/main" val="27820532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28</a:t>
            </a:fld>
            <a:endParaRPr lang="en-US"/>
          </a:p>
        </p:txBody>
      </p:sp>
    </p:spTree>
    <p:extLst>
      <p:ext uri="{BB962C8B-B14F-4D97-AF65-F5344CB8AC3E}">
        <p14:creationId xmlns:p14="http://schemas.microsoft.com/office/powerpoint/2010/main" val="12911648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29</a:t>
            </a:fld>
            <a:endParaRPr lang="en-US"/>
          </a:p>
        </p:txBody>
      </p:sp>
    </p:spTree>
    <p:extLst>
      <p:ext uri="{BB962C8B-B14F-4D97-AF65-F5344CB8AC3E}">
        <p14:creationId xmlns:p14="http://schemas.microsoft.com/office/powerpoint/2010/main" val="4271511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a:t>
            </a:fld>
            <a:endParaRPr lang="en-US"/>
          </a:p>
        </p:txBody>
      </p:sp>
    </p:spTree>
    <p:extLst>
      <p:ext uri="{BB962C8B-B14F-4D97-AF65-F5344CB8AC3E}">
        <p14:creationId xmlns:p14="http://schemas.microsoft.com/office/powerpoint/2010/main" val="41186424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30</a:t>
            </a:fld>
            <a:endParaRPr lang="en-US"/>
          </a:p>
        </p:txBody>
      </p:sp>
    </p:spTree>
    <p:extLst>
      <p:ext uri="{BB962C8B-B14F-4D97-AF65-F5344CB8AC3E}">
        <p14:creationId xmlns:p14="http://schemas.microsoft.com/office/powerpoint/2010/main" val="26289171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31</a:t>
            </a:fld>
            <a:endParaRPr lang="en-US"/>
          </a:p>
        </p:txBody>
      </p:sp>
    </p:spTree>
    <p:extLst>
      <p:ext uri="{BB962C8B-B14F-4D97-AF65-F5344CB8AC3E}">
        <p14:creationId xmlns:p14="http://schemas.microsoft.com/office/powerpoint/2010/main" val="3973980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32</a:t>
            </a:fld>
            <a:endParaRPr lang="en-US"/>
          </a:p>
        </p:txBody>
      </p:sp>
    </p:spTree>
    <p:extLst>
      <p:ext uri="{BB962C8B-B14F-4D97-AF65-F5344CB8AC3E}">
        <p14:creationId xmlns:p14="http://schemas.microsoft.com/office/powerpoint/2010/main" val="11623526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33</a:t>
            </a:fld>
            <a:endParaRPr lang="en-US"/>
          </a:p>
        </p:txBody>
      </p:sp>
    </p:spTree>
    <p:extLst>
      <p:ext uri="{BB962C8B-B14F-4D97-AF65-F5344CB8AC3E}">
        <p14:creationId xmlns:p14="http://schemas.microsoft.com/office/powerpoint/2010/main" val="1786849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34</a:t>
            </a:fld>
            <a:endParaRPr lang="en-US"/>
          </a:p>
        </p:txBody>
      </p:sp>
    </p:spTree>
    <p:extLst>
      <p:ext uri="{BB962C8B-B14F-4D97-AF65-F5344CB8AC3E}">
        <p14:creationId xmlns:p14="http://schemas.microsoft.com/office/powerpoint/2010/main" val="27333500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35</a:t>
            </a:fld>
            <a:endParaRPr lang="en-US"/>
          </a:p>
        </p:txBody>
      </p:sp>
    </p:spTree>
    <p:extLst>
      <p:ext uri="{BB962C8B-B14F-4D97-AF65-F5344CB8AC3E}">
        <p14:creationId xmlns:p14="http://schemas.microsoft.com/office/powerpoint/2010/main" val="7842729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36</a:t>
            </a:fld>
            <a:endParaRPr lang="en-US"/>
          </a:p>
        </p:txBody>
      </p:sp>
    </p:spTree>
    <p:extLst>
      <p:ext uri="{BB962C8B-B14F-4D97-AF65-F5344CB8AC3E}">
        <p14:creationId xmlns:p14="http://schemas.microsoft.com/office/powerpoint/2010/main" val="22686813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37</a:t>
            </a:fld>
            <a:endParaRPr lang="en-US"/>
          </a:p>
        </p:txBody>
      </p:sp>
    </p:spTree>
    <p:extLst>
      <p:ext uri="{BB962C8B-B14F-4D97-AF65-F5344CB8AC3E}">
        <p14:creationId xmlns:p14="http://schemas.microsoft.com/office/powerpoint/2010/main" val="29768595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38</a:t>
            </a:fld>
            <a:endParaRPr lang="en-US"/>
          </a:p>
        </p:txBody>
      </p:sp>
    </p:spTree>
    <p:extLst>
      <p:ext uri="{BB962C8B-B14F-4D97-AF65-F5344CB8AC3E}">
        <p14:creationId xmlns:p14="http://schemas.microsoft.com/office/powerpoint/2010/main" val="14002762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39</a:t>
            </a:fld>
            <a:endParaRPr lang="en-US"/>
          </a:p>
        </p:txBody>
      </p:sp>
    </p:spTree>
    <p:extLst>
      <p:ext uri="{BB962C8B-B14F-4D97-AF65-F5344CB8AC3E}">
        <p14:creationId xmlns:p14="http://schemas.microsoft.com/office/powerpoint/2010/main" val="16672993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a:t>
            </a:fld>
            <a:endParaRPr lang="en-US"/>
          </a:p>
        </p:txBody>
      </p:sp>
    </p:spTree>
    <p:extLst>
      <p:ext uri="{BB962C8B-B14F-4D97-AF65-F5344CB8AC3E}">
        <p14:creationId xmlns:p14="http://schemas.microsoft.com/office/powerpoint/2010/main" val="3863004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40</a:t>
            </a:fld>
            <a:endParaRPr lang="en-US"/>
          </a:p>
        </p:txBody>
      </p:sp>
    </p:spTree>
    <p:extLst>
      <p:ext uri="{BB962C8B-B14F-4D97-AF65-F5344CB8AC3E}">
        <p14:creationId xmlns:p14="http://schemas.microsoft.com/office/powerpoint/2010/main" val="18156407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41</a:t>
            </a:fld>
            <a:endParaRPr lang="en-US"/>
          </a:p>
        </p:txBody>
      </p:sp>
    </p:spTree>
    <p:extLst>
      <p:ext uri="{BB962C8B-B14F-4D97-AF65-F5344CB8AC3E}">
        <p14:creationId xmlns:p14="http://schemas.microsoft.com/office/powerpoint/2010/main" val="3374938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42</a:t>
            </a:fld>
            <a:endParaRPr lang="en-US"/>
          </a:p>
        </p:txBody>
      </p:sp>
    </p:spTree>
    <p:extLst>
      <p:ext uri="{BB962C8B-B14F-4D97-AF65-F5344CB8AC3E}">
        <p14:creationId xmlns:p14="http://schemas.microsoft.com/office/powerpoint/2010/main" val="23530361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43</a:t>
            </a:fld>
            <a:endParaRPr lang="en-US"/>
          </a:p>
        </p:txBody>
      </p:sp>
    </p:spTree>
    <p:extLst>
      <p:ext uri="{BB962C8B-B14F-4D97-AF65-F5344CB8AC3E}">
        <p14:creationId xmlns:p14="http://schemas.microsoft.com/office/powerpoint/2010/main" val="2311667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44</a:t>
            </a:fld>
            <a:endParaRPr lang="en-US"/>
          </a:p>
        </p:txBody>
      </p:sp>
    </p:spTree>
    <p:extLst>
      <p:ext uri="{BB962C8B-B14F-4D97-AF65-F5344CB8AC3E}">
        <p14:creationId xmlns:p14="http://schemas.microsoft.com/office/powerpoint/2010/main" val="19258458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45</a:t>
            </a:fld>
            <a:endParaRPr lang="en-US"/>
          </a:p>
        </p:txBody>
      </p:sp>
    </p:spTree>
    <p:extLst>
      <p:ext uri="{BB962C8B-B14F-4D97-AF65-F5344CB8AC3E}">
        <p14:creationId xmlns:p14="http://schemas.microsoft.com/office/powerpoint/2010/main" val="1931869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46</a:t>
            </a:fld>
            <a:endParaRPr lang="en-US"/>
          </a:p>
        </p:txBody>
      </p:sp>
    </p:spTree>
    <p:extLst>
      <p:ext uri="{BB962C8B-B14F-4D97-AF65-F5344CB8AC3E}">
        <p14:creationId xmlns:p14="http://schemas.microsoft.com/office/powerpoint/2010/main" val="23665861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47</a:t>
            </a:fld>
            <a:endParaRPr lang="en-US"/>
          </a:p>
        </p:txBody>
      </p:sp>
    </p:spTree>
    <p:extLst>
      <p:ext uri="{BB962C8B-B14F-4D97-AF65-F5344CB8AC3E}">
        <p14:creationId xmlns:p14="http://schemas.microsoft.com/office/powerpoint/2010/main" val="40827020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48</a:t>
            </a:fld>
            <a:endParaRPr lang="en-US"/>
          </a:p>
        </p:txBody>
      </p:sp>
    </p:spTree>
    <p:extLst>
      <p:ext uri="{BB962C8B-B14F-4D97-AF65-F5344CB8AC3E}">
        <p14:creationId xmlns:p14="http://schemas.microsoft.com/office/powerpoint/2010/main" val="4258795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49</a:t>
            </a:fld>
            <a:endParaRPr lang="en-US"/>
          </a:p>
        </p:txBody>
      </p:sp>
    </p:spTree>
    <p:extLst>
      <p:ext uri="{BB962C8B-B14F-4D97-AF65-F5344CB8AC3E}">
        <p14:creationId xmlns:p14="http://schemas.microsoft.com/office/powerpoint/2010/main" val="720305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a:t>
            </a:fld>
            <a:endParaRPr lang="en-US"/>
          </a:p>
        </p:txBody>
      </p:sp>
    </p:spTree>
    <p:extLst>
      <p:ext uri="{BB962C8B-B14F-4D97-AF65-F5344CB8AC3E}">
        <p14:creationId xmlns:p14="http://schemas.microsoft.com/office/powerpoint/2010/main" val="27466990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50</a:t>
            </a:fld>
            <a:endParaRPr lang="en-US"/>
          </a:p>
        </p:txBody>
      </p:sp>
    </p:spTree>
    <p:extLst>
      <p:ext uri="{BB962C8B-B14F-4D97-AF65-F5344CB8AC3E}">
        <p14:creationId xmlns:p14="http://schemas.microsoft.com/office/powerpoint/2010/main" val="3773168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51</a:t>
            </a:fld>
            <a:endParaRPr lang="en-US"/>
          </a:p>
        </p:txBody>
      </p:sp>
    </p:spTree>
    <p:extLst>
      <p:ext uri="{BB962C8B-B14F-4D97-AF65-F5344CB8AC3E}">
        <p14:creationId xmlns:p14="http://schemas.microsoft.com/office/powerpoint/2010/main" val="18072146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52</a:t>
            </a:fld>
            <a:endParaRPr lang="en-US"/>
          </a:p>
        </p:txBody>
      </p:sp>
    </p:spTree>
    <p:extLst>
      <p:ext uri="{BB962C8B-B14F-4D97-AF65-F5344CB8AC3E}">
        <p14:creationId xmlns:p14="http://schemas.microsoft.com/office/powerpoint/2010/main" val="39031166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53</a:t>
            </a:fld>
            <a:endParaRPr lang="en-US"/>
          </a:p>
        </p:txBody>
      </p:sp>
    </p:spTree>
    <p:extLst>
      <p:ext uri="{BB962C8B-B14F-4D97-AF65-F5344CB8AC3E}">
        <p14:creationId xmlns:p14="http://schemas.microsoft.com/office/powerpoint/2010/main" val="4253843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54</a:t>
            </a:fld>
            <a:endParaRPr lang="en-US"/>
          </a:p>
        </p:txBody>
      </p:sp>
    </p:spTree>
    <p:extLst>
      <p:ext uri="{BB962C8B-B14F-4D97-AF65-F5344CB8AC3E}">
        <p14:creationId xmlns:p14="http://schemas.microsoft.com/office/powerpoint/2010/main" val="16200416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55</a:t>
            </a:fld>
            <a:endParaRPr lang="en-US"/>
          </a:p>
        </p:txBody>
      </p:sp>
    </p:spTree>
    <p:extLst>
      <p:ext uri="{BB962C8B-B14F-4D97-AF65-F5344CB8AC3E}">
        <p14:creationId xmlns:p14="http://schemas.microsoft.com/office/powerpoint/2010/main" val="100637309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56</a:t>
            </a:fld>
            <a:endParaRPr lang="en-US"/>
          </a:p>
        </p:txBody>
      </p:sp>
    </p:spTree>
    <p:extLst>
      <p:ext uri="{BB962C8B-B14F-4D97-AF65-F5344CB8AC3E}">
        <p14:creationId xmlns:p14="http://schemas.microsoft.com/office/powerpoint/2010/main" val="4377941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57</a:t>
            </a:fld>
            <a:endParaRPr lang="en-US"/>
          </a:p>
        </p:txBody>
      </p:sp>
    </p:spTree>
    <p:extLst>
      <p:ext uri="{BB962C8B-B14F-4D97-AF65-F5344CB8AC3E}">
        <p14:creationId xmlns:p14="http://schemas.microsoft.com/office/powerpoint/2010/main" val="20793166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58</a:t>
            </a:fld>
            <a:endParaRPr lang="en-US"/>
          </a:p>
        </p:txBody>
      </p:sp>
    </p:spTree>
    <p:extLst>
      <p:ext uri="{BB962C8B-B14F-4D97-AF65-F5344CB8AC3E}">
        <p14:creationId xmlns:p14="http://schemas.microsoft.com/office/powerpoint/2010/main" val="30243762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59</a:t>
            </a:fld>
            <a:endParaRPr lang="en-US"/>
          </a:p>
        </p:txBody>
      </p:sp>
    </p:spTree>
    <p:extLst>
      <p:ext uri="{BB962C8B-B14F-4D97-AF65-F5344CB8AC3E}">
        <p14:creationId xmlns:p14="http://schemas.microsoft.com/office/powerpoint/2010/main" val="4228555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a:t>
            </a:fld>
            <a:endParaRPr lang="en-US"/>
          </a:p>
        </p:txBody>
      </p:sp>
    </p:spTree>
    <p:extLst>
      <p:ext uri="{BB962C8B-B14F-4D97-AF65-F5344CB8AC3E}">
        <p14:creationId xmlns:p14="http://schemas.microsoft.com/office/powerpoint/2010/main" val="18566230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60</a:t>
            </a:fld>
            <a:endParaRPr lang="en-US"/>
          </a:p>
        </p:txBody>
      </p:sp>
    </p:spTree>
    <p:extLst>
      <p:ext uri="{BB962C8B-B14F-4D97-AF65-F5344CB8AC3E}">
        <p14:creationId xmlns:p14="http://schemas.microsoft.com/office/powerpoint/2010/main" val="162757539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61</a:t>
            </a:fld>
            <a:endParaRPr lang="en-US"/>
          </a:p>
        </p:txBody>
      </p:sp>
    </p:spTree>
    <p:extLst>
      <p:ext uri="{BB962C8B-B14F-4D97-AF65-F5344CB8AC3E}">
        <p14:creationId xmlns:p14="http://schemas.microsoft.com/office/powerpoint/2010/main" val="18811467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62</a:t>
            </a:fld>
            <a:endParaRPr lang="en-US"/>
          </a:p>
        </p:txBody>
      </p:sp>
    </p:spTree>
    <p:extLst>
      <p:ext uri="{BB962C8B-B14F-4D97-AF65-F5344CB8AC3E}">
        <p14:creationId xmlns:p14="http://schemas.microsoft.com/office/powerpoint/2010/main" val="12314707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63</a:t>
            </a:fld>
            <a:endParaRPr lang="en-US"/>
          </a:p>
        </p:txBody>
      </p:sp>
    </p:spTree>
    <p:extLst>
      <p:ext uri="{BB962C8B-B14F-4D97-AF65-F5344CB8AC3E}">
        <p14:creationId xmlns:p14="http://schemas.microsoft.com/office/powerpoint/2010/main" val="644904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64</a:t>
            </a:fld>
            <a:endParaRPr lang="en-US"/>
          </a:p>
        </p:txBody>
      </p:sp>
    </p:spTree>
    <p:extLst>
      <p:ext uri="{BB962C8B-B14F-4D97-AF65-F5344CB8AC3E}">
        <p14:creationId xmlns:p14="http://schemas.microsoft.com/office/powerpoint/2010/main" val="42733843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65</a:t>
            </a:fld>
            <a:endParaRPr lang="en-US"/>
          </a:p>
        </p:txBody>
      </p:sp>
    </p:spTree>
    <p:extLst>
      <p:ext uri="{BB962C8B-B14F-4D97-AF65-F5344CB8AC3E}">
        <p14:creationId xmlns:p14="http://schemas.microsoft.com/office/powerpoint/2010/main" val="27513598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66</a:t>
            </a:fld>
            <a:endParaRPr lang="en-US"/>
          </a:p>
        </p:txBody>
      </p:sp>
    </p:spTree>
    <p:extLst>
      <p:ext uri="{BB962C8B-B14F-4D97-AF65-F5344CB8AC3E}">
        <p14:creationId xmlns:p14="http://schemas.microsoft.com/office/powerpoint/2010/main" val="37223604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67</a:t>
            </a:fld>
            <a:endParaRPr lang="en-US"/>
          </a:p>
        </p:txBody>
      </p:sp>
    </p:spTree>
    <p:extLst>
      <p:ext uri="{BB962C8B-B14F-4D97-AF65-F5344CB8AC3E}">
        <p14:creationId xmlns:p14="http://schemas.microsoft.com/office/powerpoint/2010/main" val="23912346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68</a:t>
            </a:fld>
            <a:endParaRPr lang="en-US"/>
          </a:p>
        </p:txBody>
      </p:sp>
    </p:spTree>
    <p:extLst>
      <p:ext uri="{BB962C8B-B14F-4D97-AF65-F5344CB8AC3E}">
        <p14:creationId xmlns:p14="http://schemas.microsoft.com/office/powerpoint/2010/main" val="35700985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69</a:t>
            </a:fld>
            <a:endParaRPr lang="en-US"/>
          </a:p>
        </p:txBody>
      </p:sp>
    </p:spTree>
    <p:extLst>
      <p:ext uri="{BB962C8B-B14F-4D97-AF65-F5344CB8AC3E}">
        <p14:creationId xmlns:p14="http://schemas.microsoft.com/office/powerpoint/2010/main" val="2476526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a:t>
            </a:fld>
            <a:endParaRPr lang="en-US"/>
          </a:p>
        </p:txBody>
      </p:sp>
    </p:spTree>
    <p:extLst>
      <p:ext uri="{BB962C8B-B14F-4D97-AF65-F5344CB8AC3E}">
        <p14:creationId xmlns:p14="http://schemas.microsoft.com/office/powerpoint/2010/main" val="426894382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70</a:t>
            </a:fld>
            <a:endParaRPr lang="en-US"/>
          </a:p>
        </p:txBody>
      </p:sp>
    </p:spTree>
    <p:extLst>
      <p:ext uri="{BB962C8B-B14F-4D97-AF65-F5344CB8AC3E}">
        <p14:creationId xmlns:p14="http://schemas.microsoft.com/office/powerpoint/2010/main" val="141270252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71</a:t>
            </a:fld>
            <a:endParaRPr lang="en-US"/>
          </a:p>
        </p:txBody>
      </p:sp>
    </p:spTree>
    <p:extLst>
      <p:ext uri="{BB962C8B-B14F-4D97-AF65-F5344CB8AC3E}">
        <p14:creationId xmlns:p14="http://schemas.microsoft.com/office/powerpoint/2010/main" val="217618237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72</a:t>
            </a:fld>
            <a:endParaRPr lang="en-US"/>
          </a:p>
        </p:txBody>
      </p:sp>
    </p:spTree>
    <p:extLst>
      <p:ext uri="{BB962C8B-B14F-4D97-AF65-F5344CB8AC3E}">
        <p14:creationId xmlns:p14="http://schemas.microsoft.com/office/powerpoint/2010/main" val="394248465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73</a:t>
            </a:fld>
            <a:endParaRPr lang="en-US"/>
          </a:p>
        </p:txBody>
      </p:sp>
    </p:spTree>
    <p:extLst>
      <p:ext uri="{BB962C8B-B14F-4D97-AF65-F5344CB8AC3E}">
        <p14:creationId xmlns:p14="http://schemas.microsoft.com/office/powerpoint/2010/main" val="2393207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74</a:t>
            </a:fld>
            <a:endParaRPr lang="en-US"/>
          </a:p>
        </p:txBody>
      </p:sp>
    </p:spTree>
    <p:extLst>
      <p:ext uri="{BB962C8B-B14F-4D97-AF65-F5344CB8AC3E}">
        <p14:creationId xmlns:p14="http://schemas.microsoft.com/office/powerpoint/2010/main" val="9012507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75</a:t>
            </a:fld>
            <a:endParaRPr lang="en-US"/>
          </a:p>
        </p:txBody>
      </p:sp>
    </p:spTree>
    <p:extLst>
      <p:ext uri="{BB962C8B-B14F-4D97-AF65-F5344CB8AC3E}">
        <p14:creationId xmlns:p14="http://schemas.microsoft.com/office/powerpoint/2010/main" val="272618884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76</a:t>
            </a:fld>
            <a:endParaRPr lang="en-US"/>
          </a:p>
        </p:txBody>
      </p:sp>
    </p:spTree>
    <p:extLst>
      <p:ext uri="{BB962C8B-B14F-4D97-AF65-F5344CB8AC3E}">
        <p14:creationId xmlns:p14="http://schemas.microsoft.com/office/powerpoint/2010/main" val="181098828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77</a:t>
            </a:fld>
            <a:endParaRPr lang="en-US"/>
          </a:p>
        </p:txBody>
      </p:sp>
    </p:spTree>
    <p:extLst>
      <p:ext uri="{BB962C8B-B14F-4D97-AF65-F5344CB8AC3E}">
        <p14:creationId xmlns:p14="http://schemas.microsoft.com/office/powerpoint/2010/main" val="292423364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78</a:t>
            </a:fld>
            <a:endParaRPr lang="en-US"/>
          </a:p>
        </p:txBody>
      </p:sp>
    </p:spTree>
    <p:extLst>
      <p:ext uri="{BB962C8B-B14F-4D97-AF65-F5344CB8AC3E}">
        <p14:creationId xmlns:p14="http://schemas.microsoft.com/office/powerpoint/2010/main" val="309504835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79</a:t>
            </a:fld>
            <a:endParaRPr lang="en-US"/>
          </a:p>
        </p:txBody>
      </p:sp>
    </p:spTree>
    <p:extLst>
      <p:ext uri="{BB962C8B-B14F-4D97-AF65-F5344CB8AC3E}">
        <p14:creationId xmlns:p14="http://schemas.microsoft.com/office/powerpoint/2010/main" val="4179388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a:t>
            </a:fld>
            <a:endParaRPr lang="en-US"/>
          </a:p>
        </p:txBody>
      </p:sp>
    </p:spTree>
    <p:extLst>
      <p:ext uri="{BB962C8B-B14F-4D97-AF65-F5344CB8AC3E}">
        <p14:creationId xmlns:p14="http://schemas.microsoft.com/office/powerpoint/2010/main" val="247794836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80</a:t>
            </a:fld>
            <a:endParaRPr lang="en-US"/>
          </a:p>
        </p:txBody>
      </p:sp>
    </p:spTree>
    <p:extLst>
      <p:ext uri="{BB962C8B-B14F-4D97-AF65-F5344CB8AC3E}">
        <p14:creationId xmlns:p14="http://schemas.microsoft.com/office/powerpoint/2010/main" val="392277763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81</a:t>
            </a:fld>
            <a:endParaRPr lang="en-US"/>
          </a:p>
        </p:txBody>
      </p:sp>
    </p:spTree>
    <p:extLst>
      <p:ext uri="{BB962C8B-B14F-4D97-AF65-F5344CB8AC3E}">
        <p14:creationId xmlns:p14="http://schemas.microsoft.com/office/powerpoint/2010/main" val="175353823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82</a:t>
            </a:fld>
            <a:endParaRPr lang="en-US"/>
          </a:p>
        </p:txBody>
      </p:sp>
    </p:spTree>
    <p:extLst>
      <p:ext uri="{BB962C8B-B14F-4D97-AF65-F5344CB8AC3E}">
        <p14:creationId xmlns:p14="http://schemas.microsoft.com/office/powerpoint/2010/main" val="37956622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83</a:t>
            </a:fld>
            <a:endParaRPr lang="en-US"/>
          </a:p>
        </p:txBody>
      </p:sp>
    </p:spTree>
    <p:extLst>
      <p:ext uri="{BB962C8B-B14F-4D97-AF65-F5344CB8AC3E}">
        <p14:creationId xmlns:p14="http://schemas.microsoft.com/office/powerpoint/2010/main" val="14304470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84</a:t>
            </a:fld>
            <a:endParaRPr lang="en-US"/>
          </a:p>
        </p:txBody>
      </p:sp>
    </p:spTree>
    <p:extLst>
      <p:ext uri="{BB962C8B-B14F-4D97-AF65-F5344CB8AC3E}">
        <p14:creationId xmlns:p14="http://schemas.microsoft.com/office/powerpoint/2010/main" val="41981968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85</a:t>
            </a:fld>
            <a:endParaRPr lang="en-US"/>
          </a:p>
        </p:txBody>
      </p:sp>
    </p:spTree>
    <p:extLst>
      <p:ext uri="{BB962C8B-B14F-4D97-AF65-F5344CB8AC3E}">
        <p14:creationId xmlns:p14="http://schemas.microsoft.com/office/powerpoint/2010/main" val="26102781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86</a:t>
            </a:fld>
            <a:endParaRPr lang="en-US"/>
          </a:p>
        </p:txBody>
      </p:sp>
    </p:spTree>
    <p:extLst>
      <p:ext uri="{BB962C8B-B14F-4D97-AF65-F5344CB8AC3E}">
        <p14:creationId xmlns:p14="http://schemas.microsoft.com/office/powerpoint/2010/main" val="427571722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87</a:t>
            </a:fld>
            <a:endParaRPr lang="en-US"/>
          </a:p>
        </p:txBody>
      </p:sp>
    </p:spTree>
    <p:extLst>
      <p:ext uri="{BB962C8B-B14F-4D97-AF65-F5344CB8AC3E}">
        <p14:creationId xmlns:p14="http://schemas.microsoft.com/office/powerpoint/2010/main" val="49033532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0199B516-BD28-4B52-88D8-4CBC104FEF1F}"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88</a:t>
            </a:fld>
            <a:endParaRPr lang="en-US"/>
          </a:p>
        </p:txBody>
      </p:sp>
    </p:spTree>
    <p:extLst>
      <p:ext uri="{BB962C8B-B14F-4D97-AF65-F5344CB8AC3E}">
        <p14:creationId xmlns:p14="http://schemas.microsoft.com/office/powerpoint/2010/main" val="345330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2/3/2021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9</a:t>
            </a:fld>
            <a:endParaRPr lang="en-US"/>
          </a:p>
        </p:txBody>
      </p:sp>
    </p:spTree>
    <p:extLst>
      <p:ext uri="{BB962C8B-B14F-4D97-AF65-F5344CB8AC3E}">
        <p14:creationId xmlns:p14="http://schemas.microsoft.com/office/powerpoint/2010/main" val="3378780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Teal">
    <p:bg>
      <p:bgPr>
        <a:solidFill>
          <a:srgbClr val="4ACBD6"/>
        </a:solidFill>
        <a:effectLst/>
      </p:bgPr>
    </p:bg>
    <p:spTree>
      <p:nvGrpSpPr>
        <p:cNvPr id="1" name=""/>
        <p:cNvGrpSpPr/>
        <p:nvPr/>
      </p:nvGrpSpPr>
      <p:grpSpPr>
        <a:xfrm>
          <a:off x="0" y="0"/>
          <a:ext cx="0" cy="0"/>
          <a:chOff x="0" y="0"/>
          <a:chExt cx="0" cy="0"/>
        </a:xfrm>
      </p:grpSpPr>
      <p:pic>
        <p:nvPicPr>
          <p:cNvPr id="9" name="Picture 8" descr="whitelogo-03.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327" y="4195387"/>
            <a:ext cx="1325880" cy="564185"/>
          </a:xfrm>
          <a:prstGeom prst="rect">
            <a:avLst/>
          </a:prstGeom>
        </p:spPr>
      </p:pic>
      <p:sp>
        <p:nvSpPr>
          <p:cNvPr id="8" name="Text Placeholder 8"/>
          <p:cNvSpPr>
            <a:spLocks noGrp="1"/>
          </p:cNvSpPr>
          <p:nvPr>
            <p:ph type="body" sz="quarter" idx="10" hasCustomPrompt="1"/>
          </p:nvPr>
        </p:nvSpPr>
        <p:spPr>
          <a:xfrm>
            <a:off x="580068" y="2251729"/>
            <a:ext cx="5326518" cy="295262"/>
          </a:xfrm>
          <a:prstGeom prst="rect">
            <a:avLst/>
          </a:prstGeom>
        </p:spPr>
        <p:txBody>
          <a:bodyPr vert="horz" anchor="t"/>
          <a:lstStyle>
            <a:lvl1pPr marL="0" indent="0" algn="l">
              <a:lnSpc>
                <a:spcPct val="80000"/>
              </a:lnSpc>
              <a:buNone/>
              <a:defRPr sz="2000" b="1" i="0">
                <a:solidFill>
                  <a:schemeClr val="bg1"/>
                </a:solidFill>
                <a:latin typeface="Arial"/>
                <a:cs typeface="Arial"/>
              </a:defRPr>
            </a:lvl1pPr>
          </a:lstStyle>
          <a:p>
            <a:pPr lvl="0"/>
            <a:r>
              <a:rPr lang="en-US" dirty="0" smtClean="0"/>
              <a:t>Click to Edit Title</a:t>
            </a:r>
          </a:p>
        </p:txBody>
      </p:sp>
      <p:sp>
        <p:nvSpPr>
          <p:cNvPr id="10" name="Text Placeholder 8"/>
          <p:cNvSpPr>
            <a:spLocks noGrp="1"/>
          </p:cNvSpPr>
          <p:nvPr>
            <p:ph type="body" sz="quarter" idx="11" hasCustomPrompt="1"/>
          </p:nvPr>
        </p:nvSpPr>
        <p:spPr>
          <a:xfrm>
            <a:off x="597005" y="2049427"/>
            <a:ext cx="2331385" cy="202303"/>
          </a:xfrm>
          <a:prstGeom prst="rect">
            <a:avLst/>
          </a:prstGeom>
        </p:spPr>
        <p:txBody>
          <a:bodyPr vert="horz"/>
          <a:lstStyle>
            <a:lvl1pPr marL="0" indent="0" algn="l">
              <a:buNone/>
              <a:defRPr sz="1100" b="0" i="0">
                <a:solidFill>
                  <a:srgbClr val="FFCC08"/>
                </a:solidFill>
                <a:latin typeface="Arial"/>
                <a:cs typeface="Arial"/>
              </a:defRPr>
            </a:lvl1pPr>
          </a:lstStyle>
          <a:p>
            <a:pPr lvl="0"/>
            <a:r>
              <a:rPr lang="en-US" dirty="0" smtClean="0"/>
              <a:t>DATE</a:t>
            </a:r>
            <a:endParaRPr lang="en-US" dirty="0"/>
          </a:p>
        </p:txBody>
      </p:sp>
      <p:sp>
        <p:nvSpPr>
          <p:cNvPr id="11" name="Text Placeholder 8"/>
          <p:cNvSpPr>
            <a:spLocks noGrp="1"/>
          </p:cNvSpPr>
          <p:nvPr>
            <p:ph type="body" sz="quarter" idx="12" hasCustomPrompt="1"/>
          </p:nvPr>
        </p:nvSpPr>
        <p:spPr>
          <a:xfrm>
            <a:off x="607285" y="2546992"/>
            <a:ext cx="3340598" cy="392150"/>
          </a:xfrm>
          <a:prstGeom prst="rect">
            <a:avLst/>
          </a:prstGeom>
        </p:spPr>
        <p:txBody>
          <a:bodyPr vert="horz"/>
          <a:lstStyle>
            <a:lvl1pPr marL="0" indent="0" algn="l">
              <a:buNone/>
              <a:defRPr sz="1100" b="1" i="0" baseline="0">
                <a:solidFill>
                  <a:schemeClr val="bg1"/>
                </a:solidFill>
                <a:latin typeface="Arial"/>
                <a:cs typeface="Arial"/>
              </a:defRPr>
            </a:lvl1pPr>
          </a:lstStyle>
          <a:p>
            <a:pPr lvl="0"/>
            <a:r>
              <a:rPr lang="en-US" dirty="0" smtClean="0"/>
              <a:t>SUBHEAD (OPTIONAL)</a:t>
            </a:r>
            <a:endParaRPr lang="en-US" dirty="0"/>
          </a:p>
        </p:txBody>
      </p:sp>
      <p:pic>
        <p:nvPicPr>
          <p:cNvPr id="16" name="Picture 15" descr="int_TP-Link Brand Guidelines_05202016-0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7742" y="181147"/>
            <a:ext cx="2071068" cy="1417245"/>
          </a:xfrm>
          <a:prstGeom prst="rect">
            <a:avLst/>
          </a:prstGeom>
        </p:spPr>
      </p:pic>
    </p:spTree>
    <p:extLst>
      <p:ext uri="{BB962C8B-B14F-4D97-AF65-F5344CB8AC3E}">
        <p14:creationId xmlns:p14="http://schemas.microsoft.com/office/powerpoint/2010/main" val="3130964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 Chart 03">
    <p:spTree>
      <p:nvGrpSpPr>
        <p:cNvPr id="1" name=""/>
        <p:cNvGrpSpPr/>
        <p:nvPr/>
      </p:nvGrpSpPr>
      <p:grpSpPr>
        <a:xfrm>
          <a:off x="0" y="0"/>
          <a:ext cx="0" cy="0"/>
          <a:chOff x="0" y="0"/>
          <a:chExt cx="0" cy="0"/>
        </a:xfrm>
      </p:grpSpPr>
      <p:sp>
        <p:nvSpPr>
          <p:cNvPr id="12" name="Content Placeholder 6"/>
          <p:cNvSpPr>
            <a:spLocks noGrp="1"/>
          </p:cNvSpPr>
          <p:nvPr>
            <p:ph sz="quarter" idx="15" hasCustomPrompt="1"/>
          </p:nvPr>
        </p:nvSpPr>
        <p:spPr>
          <a:xfrm>
            <a:off x="5006512" y="1375703"/>
            <a:ext cx="3680291" cy="3014495"/>
          </a:xfrm>
          <a:prstGeom prst="rect">
            <a:avLst/>
          </a:prstGeom>
        </p:spPr>
        <p:txBody>
          <a:bodyPr vert="horz"/>
          <a:lstStyle>
            <a:lvl1pPr marL="0" indent="0">
              <a:lnSpc>
                <a:spcPct val="120000"/>
              </a:lnSpc>
              <a:buNone/>
              <a:defRPr sz="1400" baseline="0"/>
            </a:lvl1pPr>
          </a:lstStyle>
          <a:p>
            <a:pPr lvl="0"/>
            <a:r>
              <a:rPr lang="en-US" dirty="0" smtClean="0"/>
              <a:t>Chart Goes Here</a:t>
            </a:r>
            <a:endParaRPr lang="en-US" dirty="0"/>
          </a:p>
        </p:txBody>
      </p:sp>
      <p:sp>
        <p:nvSpPr>
          <p:cNvPr id="19" name="Text Placeholder 11"/>
          <p:cNvSpPr>
            <a:spLocks noGrp="1"/>
          </p:cNvSpPr>
          <p:nvPr>
            <p:ph type="body" sz="quarter" idx="18" hasCustomPrompt="1"/>
          </p:nvPr>
        </p:nvSpPr>
        <p:spPr>
          <a:xfrm>
            <a:off x="588105" y="1375704"/>
            <a:ext cx="4162273" cy="237737"/>
          </a:xfrm>
          <a:prstGeom prst="rect">
            <a:avLst/>
          </a:prstGeom>
        </p:spPr>
        <p:txBody>
          <a:bodyPr vert="horz" anchor="ctr"/>
          <a:lstStyle>
            <a:lvl1pPr marL="0" indent="0">
              <a:lnSpc>
                <a:spcPct val="120000"/>
              </a:lnSpc>
              <a:buNone/>
              <a:defRPr sz="11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26" name="Text Placeholder 11"/>
          <p:cNvSpPr>
            <a:spLocks noGrp="1"/>
          </p:cNvSpPr>
          <p:nvPr>
            <p:ph type="body" sz="quarter" idx="20" hasCustomPrompt="1"/>
          </p:nvPr>
        </p:nvSpPr>
        <p:spPr>
          <a:xfrm>
            <a:off x="588105" y="2395685"/>
            <a:ext cx="4162273" cy="237737"/>
          </a:xfrm>
          <a:prstGeom prst="rect">
            <a:avLst/>
          </a:prstGeom>
        </p:spPr>
        <p:txBody>
          <a:bodyPr vert="horz" anchor="ctr"/>
          <a:lstStyle>
            <a:lvl1pPr marL="0" indent="0">
              <a:lnSpc>
                <a:spcPct val="120000"/>
              </a:lnSpc>
              <a:buNone/>
              <a:defRPr sz="11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28" name="Text Placeholder 11"/>
          <p:cNvSpPr>
            <a:spLocks noGrp="1"/>
          </p:cNvSpPr>
          <p:nvPr>
            <p:ph type="body" sz="quarter" idx="22" hasCustomPrompt="1"/>
          </p:nvPr>
        </p:nvSpPr>
        <p:spPr>
          <a:xfrm>
            <a:off x="588105" y="3417457"/>
            <a:ext cx="4162273" cy="237737"/>
          </a:xfrm>
          <a:prstGeom prst="rect">
            <a:avLst/>
          </a:prstGeom>
        </p:spPr>
        <p:txBody>
          <a:bodyPr vert="horz" anchor="ctr"/>
          <a:lstStyle>
            <a:lvl1pPr marL="0" indent="0">
              <a:lnSpc>
                <a:spcPct val="120000"/>
              </a:lnSpc>
              <a:buNone/>
              <a:defRPr sz="11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20" name="Text Placeholder 11"/>
          <p:cNvSpPr>
            <a:spLocks noGrp="1"/>
          </p:cNvSpPr>
          <p:nvPr>
            <p:ph type="body" sz="quarter" idx="23" hasCustomPrompt="1"/>
          </p:nvPr>
        </p:nvSpPr>
        <p:spPr>
          <a:xfrm>
            <a:off x="588105" y="1613530"/>
            <a:ext cx="4162273" cy="727778"/>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p>
        </p:txBody>
      </p:sp>
      <p:sp>
        <p:nvSpPr>
          <p:cNvPr id="21" name="Text Placeholder 11"/>
          <p:cNvSpPr>
            <a:spLocks noGrp="1"/>
          </p:cNvSpPr>
          <p:nvPr>
            <p:ph type="body" sz="quarter" idx="24" hasCustomPrompt="1"/>
          </p:nvPr>
        </p:nvSpPr>
        <p:spPr>
          <a:xfrm>
            <a:off x="592336" y="2633421"/>
            <a:ext cx="4162273" cy="727778"/>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p>
        </p:txBody>
      </p:sp>
      <p:sp>
        <p:nvSpPr>
          <p:cNvPr id="29" name="Text Placeholder 11"/>
          <p:cNvSpPr>
            <a:spLocks noGrp="1"/>
          </p:cNvSpPr>
          <p:nvPr>
            <p:ph type="body" sz="quarter" idx="25" hasCustomPrompt="1"/>
          </p:nvPr>
        </p:nvSpPr>
        <p:spPr>
          <a:xfrm>
            <a:off x="592336" y="3662419"/>
            <a:ext cx="4162273" cy="727778"/>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p>
        </p:txBody>
      </p:sp>
      <p:sp>
        <p:nvSpPr>
          <p:cNvPr id="22"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4" name="Picture 23"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5" name="TextBox 24"/>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7"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30"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376536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 Chart 04">
    <p:spTree>
      <p:nvGrpSpPr>
        <p:cNvPr id="1" name=""/>
        <p:cNvGrpSpPr/>
        <p:nvPr/>
      </p:nvGrpSpPr>
      <p:grpSpPr>
        <a:xfrm>
          <a:off x="0" y="0"/>
          <a:ext cx="0" cy="0"/>
          <a:chOff x="0" y="0"/>
          <a:chExt cx="0" cy="0"/>
        </a:xfrm>
      </p:grpSpPr>
      <p:sp>
        <p:nvSpPr>
          <p:cNvPr id="12" name="Content Placeholder 6"/>
          <p:cNvSpPr>
            <a:spLocks noGrp="1"/>
          </p:cNvSpPr>
          <p:nvPr>
            <p:ph sz="quarter" idx="15" hasCustomPrompt="1"/>
          </p:nvPr>
        </p:nvSpPr>
        <p:spPr>
          <a:xfrm>
            <a:off x="692730" y="1381692"/>
            <a:ext cx="7994073" cy="3008506"/>
          </a:xfrm>
          <a:prstGeom prst="rect">
            <a:avLst/>
          </a:prstGeom>
        </p:spPr>
        <p:txBody>
          <a:bodyPr vert="horz"/>
          <a:lstStyle>
            <a:lvl1pPr marL="0" indent="0">
              <a:lnSpc>
                <a:spcPct val="120000"/>
              </a:lnSpc>
              <a:buNone/>
              <a:defRPr sz="1400" baseline="0"/>
            </a:lvl1pPr>
          </a:lstStyle>
          <a:p>
            <a:pPr lvl="0"/>
            <a:r>
              <a:rPr lang="en-US" dirty="0" smtClean="0"/>
              <a:t>Chart Goes Here</a:t>
            </a:r>
            <a:endParaRPr lang="en-US" dirty="0"/>
          </a:p>
        </p:txBody>
      </p:sp>
      <p:sp>
        <p:nvSpPr>
          <p:cNvPr id="9"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18" name="Picture 17"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19" name="TextBox 18"/>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TP-Link,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0"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1"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302614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 - Product Image">
    <p:spTree>
      <p:nvGrpSpPr>
        <p:cNvPr id="1" name=""/>
        <p:cNvGrpSpPr/>
        <p:nvPr/>
      </p:nvGrpSpPr>
      <p:grpSpPr>
        <a:xfrm>
          <a:off x="0" y="0"/>
          <a:ext cx="0" cy="0"/>
          <a:chOff x="0" y="0"/>
          <a:chExt cx="0" cy="0"/>
        </a:xfrm>
      </p:grpSpPr>
      <p:sp>
        <p:nvSpPr>
          <p:cNvPr id="13" name="Picture Placeholder 6"/>
          <p:cNvSpPr>
            <a:spLocks noGrp="1"/>
          </p:cNvSpPr>
          <p:nvPr>
            <p:ph type="pic" sz="quarter" idx="14" hasCustomPrompt="1"/>
          </p:nvPr>
        </p:nvSpPr>
        <p:spPr>
          <a:xfrm>
            <a:off x="5006508" y="1375703"/>
            <a:ext cx="3680292" cy="3008507"/>
          </a:xfrm>
          <a:prstGeom prst="rect">
            <a:avLst/>
          </a:prstGeom>
        </p:spPr>
        <p:txBody>
          <a:bodyPr vert="horz"/>
          <a:lstStyle>
            <a:lvl1pPr marL="0" indent="0">
              <a:buNone/>
              <a:defRPr sz="1400" baseline="0"/>
            </a:lvl1pPr>
          </a:lstStyle>
          <a:p>
            <a:r>
              <a:rPr lang="en-US" dirty="0" smtClean="0"/>
              <a:t>Product Image Goes Here</a:t>
            </a:r>
            <a:endParaRPr lang="en-US" dirty="0"/>
          </a:p>
        </p:txBody>
      </p:sp>
      <p:sp>
        <p:nvSpPr>
          <p:cNvPr id="11"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15"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pic>
        <p:nvPicPr>
          <p:cNvPr id="10" name="Picture 9" descr="int_TP-Link Brand Guidelines_05202016-02.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73145" y="1370886"/>
            <a:ext cx="422729" cy="313084"/>
          </a:xfrm>
          <a:prstGeom prst="rect">
            <a:avLst/>
          </a:prstGeom>
        </p:spPr>
      </p:pic>
      <p:pic>
        <p:nvPicPr>
          <p:cNvPr id="18" name="Picture 17" descr="int_TP-Link Brand Guidelines_05202016-02.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4999041" y="4071125"/>
            <a:ext cx="422729" cy="313084"/>
          </a:xfrm>
          <a:prstGeom prst="rect">
            <a:avLst/>
          </a:prstGeom>
        </p:spPr>
      </p:pic>
      <p:sp>
        <p:nvSpPr>
          <p:cNvPr id="12" name="Text Placeholder 11"/>
          <p:cNvSpPr>
            <a:spLocks noGrp="1"/>
          </p:cNvSpPr>
          <p:nvPr>
            <p:ph type="body" sz="quarter" idx="13" hasCustomPrompt="1"/>
          </p:nvPr>
        </p:nvSpPr>
        <p:spPr>
          <a:xfrm>
            <a:off x="588105" y="1375703"/>
            <a:ext cx="4162273" cy="3008506"/>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p>
          <a:p>
            <a:pPr lvl="6"/>
            <a:r>
              <a:rPr lang="en-US" dirty="0" smtClean="0"/>
              <a:t>Sixth level</a:t>
            </a:r>
          </a:p>
          <a:p>
            <a:pPr lvl="7"/>
            <a:r>
              <a:rPr lang="en-US" dirty="0" smtClean="0"/>
              <a:t>Seventh level</a:t>
            </a:r>
          </a:p>
          <a:p>
            <a:pPr lvl="8"/>
            <a:r>
              <a:rPr lang="en-US" dirty="0" smtClean="0"/>
              <a:t>Eighth level</a:t>
            </a:r>
          </a:p>
          <a:p>
            <a:pPr lvl="0"/>
            <a:endParaRPr lang="en-US" dirty="0" smtClean="0"/>
          </a:p>
        </p:txBody>
      </p:sp>
      <p:sp>
        <p:nvSpPr>
          <p:cNvPr id="20"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2" name="Picture 21" descr="TP-LINK_Logo-final_gray30-02.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3" name="TextBox 22"/>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TP-Link,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Tree>
    <p:extLst>
      <p:ext uri="{BB962C8B-B14F-4D97-AF65-F5344CB8AC3E}">
        <p14:creationId xmlns:p14="http://schemas.microsoft.com/office/powerpoint/2010/main" val="3739889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 Teal">
    <p:bg>
      <p:bgPr>
        <a:solidFill>
          <a:srgbClr val="4ACBD6"/>
        </a:solidFill>
        <a:effectLst/>
      </p:bgPr>
    </p:bg>
    <p:spTree>
      <p:nvGrpSpPr>
        <p:cNvPr id="1" name=""/>
        <p:cNvGrpSpPr/>
        <p:nvPr/>
      </p:nvGrpSpPr>
      <p:grpSpPr>
        <a:xfrm>
          <a:off x="0" y="0"/>
          <a:ext cx="0" cy="0"/>
          <a:chOff x="0" y="0"/>
          <a:chExt cx="0" cy="0"/>
        </a:xfrm>
      </p:grpSpPr>
      <p:pic>
        <p:nvPicPr>
          <p:cNvPr id="3" name="Picture 2" descr="patternLg-white-06.png"/>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l="22415" b="24579"/>
          <a:stretch/>
        </p:blipFill>
        <p:spPr>
          <a:xfrm>
            <a:off x="0" y="-125847"/>
            <a:ext cx="9269106" cy="5341918"/>
          </a:xfrm>
          <a:prstGeom prst="rect">
            <a:avLst/>
          </a:prstGeom>
        </p:spPr>
      </p:pic>
      <p:sp>
        <p:nvSpPr>
          <p:cNvPr id="8" name="Text Placeholder 8"/>
          <p:cNvSpPr>
            <a:spLocks noGrp="1"/>
          </p:cNvSpPr>
          <p:nvPr>
            <p:ph type="body" sz="quarter" idx="10" hasCustomPrompt="1"/>
          </p:nvPr>
        </p:nvSpPr>
        <p:spPr>
          <a:xfrm>
            <a:off x="580068" y="2251730"/>
            <a:ext cx="5326518" cy="741839"/>
          </a:xfrm>
          <a:prstGeom prst="rect">
            <a:avLst/>
          </a:prstGeom>
        </p:spPr>
        <p:txBody>
          <a:bodyPr vert="horz" anchor="t"/>
          <a:lstStyle>
            <a:lvl1pPr marL="0" indent="0" algn="l">
              <a:lnSpc>
                <a:spcPct val="80000"/>
              </a:lnSpc>
              <a:buNone/>
              <a:defRPr sz="2000" b="1" i="0">
                <a:solidFill>
                  <a:schemeClr val="bg1"/>
                </a:solidFill>
                <a:latin typeface="Arial"/>
                <a:cs typeface="Arial"/>
              </a:defRPr>
            </a:lvl1pPr>
          </a:lstStyle>
          <a:p>
            <a:pPr lvl="0"/>
            <a:r>
              <a:rPr lang="en-US" dirty="0" smtClean="0"/>
              <a:t>Divider</a:t>
            </a:r>
          </a:p>
        </p:txBody>
      </p:sp>
      <p:pic>
        <p:nvPicPr>
          <p:cNvPr id="7" name="Picture 6" descr="int_TP-Link Brand Guidelines_05202016-0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0800000">
            <a:off x="684213" y="4313401"/>
            <a:ext cx="400455" cy="387188"/>
          </a:xfrm>
          <a:prstGeom prst="rect">
            <a:avLst/>
          </a:prstGeom>
        </p:spPr>
      </p:pic>
      <p:pic>
        <p:nvPicPr>
          <p:cNvPr id="10" name="Picture 9" descr="int_TP-Link Brand Guidelines_05202016-02.pn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361639" y="479425"/>
            <a:ext cx="666608" cy="644525"/>
          </a:xfrm>
          <a:prstGeom prst="rect">
            <a:avLst/>
          </a:prstGeom>
        </p:spPr>
      </p:pic>
    </p:spTree>
    <p:extLst>
      <p:ext uri="{BB962C8B-B14F-4D97-AF65-F5344CB8AC3E}">
        <p14:creationId xmlns:p14="http://schemas.microsoft.com/office/powerpoint/2010/main" val="4065299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 B2B">
    <p:bg>
      <p:bgPr>
        <a:solidFill>
          <a:srgbClr val="28353A"/>
        </a:solidFill>
        <a:effectLst/>
      </p:bgPr>
    </p:bg>
    <p:spTree>
      <p:nvGrpSpPr>
        <p:cNvPr id="1" name=""/>
        <p:cNvGrpSpPr/>
        <p:nvPr/>
      </p:nvGrpSpPr>
      <p:grpSpPr>
        <a:xfrm>
          <a:off x="0" y="0"/>
          <a:ext cx="0" cy="0"/>
          <a:chOff x="0" y="0"/>
          <a:chExt cx="0" cy="0"/>
        </a:xfrm>
      </p:grpSpPr>
      <p:pic>
        <p:nvPicPr>
          <p:cNvPr id="6" name="Picture 5" descr="patternLg-white-06.png"/>
          <p:cNvPicPr>
            <a:picLocks noChangeAspect="1"/>
          </p:cNvPicPr>
          <p:nvPr userDrawn="1"/>
        </p:nvPicPr>
        <p:blipFill rotWithShape="1">
          <a:blip r:embed="rId2" cstate="print">
            <a:alphaModFix amt="5000"/>
            <a:extLst>
              <a:ext uri="{28A0092B-C50C-407E-A947-70E740481C1C}">
                <a14:useLocalDpi xmlns:a14="http://schemas.microsoft.com/office/drawing/2010/main"/>
              </a:ext>
            </a:extLst>
          </a:blip>
          <a:srcRect l="22415" b="1739"/>
          <a:stretch/>
        </p:blipFill>
        <p:spPr>
          <a:xfrm>
            <a:off x="1" y="-75047"/>
            <a:ext cx="9269106" cy="6959620"/>
          </a:xfrm>
          <a:prstGeom prst="rect">
            <a:avLst/>
          </a:prstGeom>
        </p:spPr>
      </p:pic>
      <p:sp>
        <p:nvSpPr>
          <p:cNvPr id="9" name="Text Placeholder 8"/>
          <p:cNvSpPr>
            <a:spLocks noGrp="1"/>
          </p:cNvSpPr>
          <p:nvPr>
            <p:ph type="body" sz="quarter" idx="10" hasCustomPrompt="1"/>
          </p:nvPr>
        </p:nvSpPr>
        <p:spPr>
          <a:xfrm>
            <a:off x="580068" y="2251730"/>
            <a:ext cx="5326518" cy="741839"/>
          </a:xfrm>
          <a:prstGeom prst="rect">
            <a:avLst/>
          </a:prstGeom>
        </p:spPr>
        <p:txBody>
          <a:bodyPr vert="horz" anchor="t"/>
          <a:lstStyle>
            <a:lvl1pPr marL="0" indent="0" algn="l">
              <a:lnSpc>
                <a:spcPct val="80000"/>
              </a:lnSpc>
              <a:buNone/>
              <a:defRPr sz="2000" b="1" i="0">
                <a:solidFill>
                  <a:srgbClr val="4ACBD6"/>
                </a:solidFill>
                <a:latin typeface="Arial"/>
                <a:cs typeface="Arial"/>
              </a:defRPr>
            </a:lvl1pPr>
          </a:lstStyle>
          <a:p>
            <a:pPr lvl="0"/>
            <a:r>
              <a:rPr lang="en-US" dirty="0" smtClean="0"/>
              <a:t>Divider</a:t>
            </a:r>
          </a:p>
        </p:txBody>
      </p:sp>
      <p:pic>
        <p:nvPicPr>
          <p:cNvPr id="11" name="Picture 10" descr="int_TP-Link Brand Guidelines_05202016-0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0800000">
            <a:off x="684213" y="4313401"/>
            <a:ext cx="400455" cy="387188"/>
          </a:xfrm>
          <a:prstGeom prst="rect">
            <a:avLst/>
          </a:prstGeom>
        </p:spPr>
      </p:pic>
      <p:pic>
        <p:nvPicPr>
          <p:cNvPr id="12" name="Picture 11" descr="int_TP-Link Brand Guidelines_05202016-02.pn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361639" y="479425"/>
            <a:ext cx="666608" cy="644525"/>
          </a:xfrm>
          <a:prstGeom prst="rect">
            <a:avLst/>
          </a:prstGeom>
        </p:spPr>
      </p:pic>
    </p:spTree>
    <p:extLst>
      <p:ext uri="{BB962C8B-B14F-4D97-AF65-F5344CB8AC3E}">
        <p14:creationId xmlns:p14="http://schemas.microsoft.com/office/powerpoint/2010/main" val="461833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 Teal">
    <p:bg>
      <p:bgPr>
        <a:solidFill>
          <a:srgbClr val="4ACBD6"/>
        </a:solidFill>
        <a:effectLst/>
      </p:bgPr>
    </p:bg>
    <p:spTree>
      <p:nvGrpSpPr>
        <p:cNvPr id="1" name=""/>
        <p:cNvGrpSpPr/>
        <p:nvPr/>
      </p:nvGrpSpPr>
      <p:grpSpPr>
        <a:xfrm>
          <a:off x="0" y="0"/>
          <a:ext cx="0" cy="0"/>
          <a:chOff x="0" y="0"/>
          <a:chExt cx="0" cy="0"/>
        </a:xfrm>
      </p:grpSpPr>
      <p:sp>
        <p:nvSpPr>
          <p:cNvPr id="4" name="TextBox 3"/>
          <p:cNvSpPr txBox="1"/>
          <p:nvPr userDrawn="1"/>
        </p:nvSpPr>
        <p:spPr>
          <a:xfrm>
            <a:off x="2687320" y="2244625"/>
            <a:ext cx="3769360" cy="646331"/>
          </a:xfrm>
          <a:prstGeom prst="rect">
            <a:avLst/>
          </a:prstGeom>
          <a:noFill/>
        </p:spPr>
        <p:txBody>
          <a:bodyPr wrap="square" rtlCol="0">
            <a:spAutoFit/>
          </a:bodyPr>
          <a:lstStyle/>
          <a:p>
            <a:pPr algn="ctr"/>
            <a:r>
              <a:rPr lang="en-US" sz="3600" b="1" i="0" dirty="0" smtClean="0">
                <a:solidFill>
                  <a:srgbClr val="FFCC08"/>
                </a:solidFill>
                <a:latin typeface="Arial"/>
                <a:cs typeface="Arial"/>
              </a:rPr>
              <a:t>THANK YOU</a:t>
            </a:r>
            <a:endParaRPr lang="en-US" sz="3600" b="1" i="0" dirty="0">
              <a:solidFill>
                <a:srgbClr val="FFCC08"/>
              </a:solidFill>
              <a:latin typeface="Arial"/>
              <a:cs typeface="Arial"/>
            </a:endParaRPr>
          </a:p>
        </p:txBody>
      </p:sp>
    </p:spTree>
    <p:extLst>
      <p:ext uri="{BB962C8B-B14F-4D97-AF65-F5344CB8AC3E}">
        <p14:creationId xmlns:p14="http://schemas.microsoft.com/office/powerpoint/2010/main" val="554512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 B2B">
    <p:bg>
      <p:bgPr>
        <a:solidFill>
          <a:srgbClr val="28353A"/>
        </a:solidFill>
        <a:effectLst/>
      </p:bgPr>
    </p:bg>
    <p:spTree>
      <p:nvGrpSpPr>
        <p:cNvPr id="1" name=""/>
        <p:cNvGrpSpPr/>
        <p:nvPr/>
      </p:nvGrpSpPr>
      <p:grpSpPr>
        <a:xfrm>
          <a:off x="0" y="0"/>
          <a:ext cx="0" cy="0"/>
          <a:chOff x="0" y="0"/>
          <a:chExt cx="0" cy="0"/>
        </a:xfrm>
      </p:grpSpPr>
      <p:pic>
        <p:nvPicPr>
          <p:cNvPr id="6" name="Picture 5" descr="patternLg-white-06.png"/>
          <p:cNvPicPr>
            <a:picLocks noChangeAspect="1"/>
          </p:cNvPicPr>
          <p:nvPr userDrawn="1"/>
        </p:nvPicPr>
        <p:blipFill rotWithShape="1">
          <a:blip r:embed="rId2" cstate="print">
            <a:alphaModFix amt="5000"/>
            <a:extLst>
              <a:ext uri="{28A0092B-C50C-407E-A947-70E740481C1C}">
                <a14:useLocalDpi xmlns:a14="http://schemas.microsoft.com/office/drawing/2010/main"/>
              </a:ext>
            </a:extLst>
          </a:blip>
          <a:srcRect l="22415" b="1739"/>
          <a:stretch/>
        </p:blipFill>
        <p:spPr>
          <a:xfrm>
            <a:off x="1" y="-75047"/>
            <a:ext cx="9269106" cy="6959620"/>
          </a:xfrm>
          <a:prstGeom prst="rect">
            <a:avLst/>
          </a:prstGeom>
        </p:spPr>
      </p:pic>
      <p:sp>
        <p:nvSpPr>
          <p:cNvPr id="5" name="TextBox 4"/>
          <p:cNvSpPr txBox="1"/>
          <p:nvPr userDrawn="1"/>
        </p:nvSpPr>
        <p:spPr>
          <a:xfrm>
            <a:off x="2687320" y="2231925"/>
            <a:ext cx="3769360" cy="646331"/>
          </a:xfrm>
          <a:prstGeom prst="rect">
            <a:avLst/>
          </a:prstGeom>
          <a:noFill/>
        </p:spPr>
        <p:txBody>
          <a:bodyPr wrap="square" rtlCol="0">
            <a:spAutoFit/>
          </a:bodyPr>
          <a:lstStyle/>
          <a:p>
            <a:pPr algn="ctr"/>
            <a:r>
              <a:rPr lang="en-US" sz="3600" b="1" i="0" dirty="0" smtClean="0">
                <a:solidFill>
                  <a:srgbClr val="4ACBD6"/>
                </a:solidFill>
                <a:latin typeface="Arial"/>
                <a:cs typeface="Arial"/>
              </a:rPr>
              <a:t>THANK YOU</a:t>
            </a:r>
            <a:endParaRPr lang="en-US" sz="3600" b="1" i="0" dirty="0">
              <a:solidFill>
                <a:srgbClr val="4ACBD6"/>
              </a:solidFill>
              <a:latin typeface="Arial"/>
              <a:cs typeface="Arial"/>
            </a:endParaRPr>
          </a:p>
        </p:txBody>
      </p:sp>
    </p:spTree>
    <p:extLst>
      <p:ext uri="{BB962C8B-B14F-4D97-AF65-F5344CB8AC3E}">
        <p14:creationId xmlns:p14="http://schemas.microsoft.com/office/powerpoint/2010/main" val="4029289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487263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845309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746474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B2B">
    <p:bg>
      <p:bgPr>
        <a:solidFill>
          <a:srgbClr val="28353A"/>
        </a:solidFill>
        <a:effectLst/>
      </p:bgPr>
    </p:bg>
    <p:spTree>
      <p:nvGrpSpPr>
        <p:cNvPr id="1" name=""/>
        <p:cNvGrpSpPr/>
        <p:nvPr/>
      </p:nvGrpSpPr>
      <p:grpSpPr>
        <a:xfrm>
          <a:off x="0" y="0"/>
          <a:ext cx="0" cy="0"/>
          <a:chOff x="0" y="0"/>
          <a:chExt cx="0" cy="0"/>
        </a:xfrm>
      </p:grpSpPr>
      <p:pic>
        <p:nvPicPr>
          <p:cNvPr id="12" name="Picture 11" descr="patternLg-white-06.png"/>
          <p:cNvPicPr>
            <a:picLocks noChangeAspect="1"/>
          </p:cNvPicPr>
          <p:nvPr userDrawn="1"/>
        </p:nvPicPr>
        <p:blipFill rotWithShape="1">
          <a:blip r:embed="rId2" cstate="print">
            <a:alphaModFix amt="5000"/>
            <a:extLst>
              <a:ext uri="{28A0092B-C50C-407E-A947-70E740481C1C}">
                <a14:useLocalDpi xmlns:a14="http://schemas.microsoft.com/office/drawing/2010/main"/>
              </a:ext>
            </a:extLst>
          </a:blip>
          <a:srcRect l="22415" b="1739"/>
          <a:stretch/>
        </p:blipFill>
        <p:spPr>
          <a:xfrm>
            <a:off x="1" y="-75047"/>
            <a:ext cx="9269106" cy="6959620"/>
          </a:xfrm>
          <a:prstGeom prst="rect">
            <a:avLst/>
          </a:prstGeom>
        </p:spPr>
      </p:pic>
      <p:pic>
        <p:nvPicPr>
          <p:cNvPr id="15" name="Picture 14" descr="whitelogo-03.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0327" y="4195387"/>
            <a:ext cx="1325880" cy="564185"/>
          </a:xfrm>
          <a:prstGeom prst="rect">
            <a:avLst/>
          </a:prstGeom>
        </p:spPr>
      </p:pic>
      <p:pic>
        <p:nvPicPr>
          <p:cNvPr id="16" name="Picture 15" descr="int_TP-Link Brand Guidelines_05202016-02.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677742" y="181147"/>
            <a:ext cx="2071068" cy="1417245"/>
          </a:xfrm>
          <a:prstGeom prst="rect">
            <a:avLst/>
          </a:prstGeom>
        </p:spPr>
      </p:pic>
      <p:sp>
        <p:nvSpPr>
          <p:cNvPr id="20" name="Text Placeholder 8"/>
          <p:cNvSpPr>
            <a:spLocks noGrp="1"/>
          </p:cNvSpPr>
          <p:nvPr>
            <p:ph type="body" sz="quarter" idx="10" hasCustomPrompt="1"/>
          </p:nvPr>
        </p:nvSpPr>
        <p:spPr>
          <a:xfrm>
            <a:off x="580068" y="2251729"/>
            <a:ext cx="5326518" cy="295262"/>
          </a:xfrm>
          <a:prstGeom prst="rect">
            <a:avLst/>
          </a:prstGeom>
        </p:spPr>
        <p:txBody>
          <a:bodyPr vert="horz" anchor="t"/>
          <a:lstStyle>
            <a:lvl1pPr marL="0" indent="0" algn="l">
              <a:lnSpc>
                <a:spcPct val="80000"/>
              </a:lnSpc>
              <a:buNone/>
              <a:defRPr sz="2000" b="1" i="0">
                <a:solidFill>
                  <a:schemeClr val="accent1"/>
                </a:solidFill>
                <a:latin typeface="Arial"/>
                <a:cs typeface="Arial"/>
              </a:defRPr>
            </a:lvl1pPr>
          </a:lstStyle>
          <a:p>
            <a:pPr lvl="0"/>
            <a:r>
              <a:rPr lang="en-US" dirty="0" smtClean="0"/>
              <a:t>Click to Edit Title</a:t>
            </a:r>
          </a:p>
        </p:txBody>
      </p:sp>
      <p:sp>
        <p:nvSpPr>
          <p:cNvPr id="21" name="Text Placeholder 8"/>
          <p:cNvSpPr>
            <a:spLocks noGrp="1"/>
          </p:cNvSpPr>
          <p:nvPr>
            <p:ph type="body" sz="quarter" idx="11" hasCustomPrompt="1"/>
          </p:nvPr>
        </p:nvSpPr>
        <p:spPr>
          <a:xfrm>
            <a:off x="597005" y="2049427"/>
            <a:ext cx="2331385" cy="202303"/>
          </a:xfrm>
          <a:prstGeom prst="rect">
            <a:avLst/>
          </a:prstGeom>
        </p:spPr>
        <p:txBody>
          <a:bodyPr vert="horz"/>
          <a:lstStyle>
            <a:lvl1pPr marL="0" indent="0" algn="l">
              <a:buNone/>
              <a:defRPr sz="1100" b="0" i="0">
                <a:solidFill>
                  <a:srgbClr val="FFCC08"/>
                </a:solidFill>
                <a:latin typeface="Arial"/>
                <a:cs typeface="Arial"/>
              </a:defRPr>
            </a:lvl1pPr>
          </a:lstStyle>
          <a:p>
            <a:pPr lvl="0"/>
            <a:r>
              <a:rPr lang="en-US" dirty="0" smtClean="0"/>
              <a:t>DATE</a:t>
            </a:r>
            <a:endParaRPr lang="en-US" dirty="0"/>
          </a:p>
        </p:txBody>
      </p:sp>
      <p:sp>
        <p:nvSpPr>
          <p:cNvPr id="22" name="Text Placeholder 8"/>
          <p:cNvSpPr>
            <a:spLocks noGrp="1"/>
          </p:cNvSpPr>
          <p:nvPr>
            <p:ph type="body" sz="quarter" idx="12" hasCustomPrompt="1"/>
          </p:nvPr>
        </p:nvSpPr>
        <p:spPr>
          <a:xfrm>
            <a:off x="607285" y="2546992"/>
            <a:ext cx="3340598" cy="392150"/>
          </a:xfrm>
          <a:prstGeom prst="rect">
            <a:avLst/>
          </a:prstGeom>
        </p:spPr>
        <p:txBody>
          <a:bodyPr vert="horz"/>
          <a:lstStyle>
            <a:lvl1pPr marL="0" indent="0" algn="l">
              <a:buNone/>
              <a:defRPr sz="1100" b="1" i="0" baseline="0">
                <a:solidFill>
                  <a:srgbClr val="4ACBD6"/>
                </a:solidFill>
                <a:latin typeface="Arial"/>
                <a:cs typeface="Arial"/>
              </a:defRPr>
            </a:lvl1pPr>
          </a:lstStyle>
          <a:p>
            <a:pPr lvl="0"/>
            <a:r>
              <a:rPr lang="en-US" dirty="0" smtClean="0"/>
              <a:t>SUBHEAD (OPTIONAL)</a:t>
            </a:r>
            <a:endParaRPr lang="en-US" dirty="0"/>
          </a:p>
        </p:txBody>
      </p:sp>
    </p:spTree>
    <p:extLst>
      <p:ext uri="{BB962C8B-B14F-4D97-AF65-F5344CB8AC3E}">
        <p14:creationId xmlns:p14="http://schemas.microsoft.com/office/powerpoint/2010/main" val="2930948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800"/>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515055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800"/>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512509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685800"/>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709817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066306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defTabSz="685800"/>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3868199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defTabSz="685800"/>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5579696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727465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990891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ver Slide - Teal">
    <p:bg>
      <p:bgPr>
        <a:solidFill>
          <a:srgbClr val="4ACBD6"/>
        </a:solidFill>
        <a:effectLst/>
      </p:bgPr>
    </p:bg>
    <p:spTree>
      <p:nvGrpSpPr>
        <p:cNvPr id="1" name=""/>
        <p:cNvGrpSpPr/>
        <p:nvPr/>
      </p:nvGrpSpPr>
      <p:grpSpPr>
        <a:xfrm>
          <a:off x="0" y="0"/>
          <a:ext cx="0" cy="0"/>
          <a:chOff x="0" y="0"/>
          <a:chExt cx="0" cy="0"/>
        </a:xfrm>
      </p:grpSpPr>
      <p:pic>
        <p:nvPicPr>
          <p:cNvPr id="9" name="Picture 8" descr="whitelogo-03.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327" y="4195388"/>
            <a:ext cx="1325880" cy="564185"/>
          </a:xfrm>
          <a:prstGeom prst="rect">
            <a:avLst/>
          </a:prstGeom>
        </p:spPr>
      </p:pic>
      <p:sp>
        <p:nvSpPr>
          <p:cNvPr id="8" name="Text Placeholder 8"/>
          <p:cNvSpPr>
            <a:spLocks noGrp="1"/>
          </p:cNvSpPr>
          <p:nvPr>
            <p:ph type="body" sz="quarter" idx="10" hasCustomPrompt="1"/>
          </p:nvPr>
        </p:nvSpPr>
        <p:spPr>
          <a:xfrm>
            <a:off x="580068" y="2251729"/>
            <a:ext cx="5326518" cy="295262"/>
          </a:xfrm>
          <a:prstGeom prst="rect">
            <a:avLst/>
          </a:prstGeom>
        </p:spPr>
        <p:txBody>
          <a:bodyPr vert="horz" anchor="t"/>
          <a:lstStyle>
            <a:lvl1pPr marL="0" indent="0" algn="l">
              <a:lnSpc>
                <a:spcPct val="80000"/>
              </a:lnSpc>
              <a:buNone/>
              <a:defRPr sz="2000" b="1" i="0">
                <a:solidFill>
                  <a:schemeClr val="bg1"/>
                </a:solidFill>
                <a:latin typeface="Arial"/>
                <a:cs typeface="Arial"/>
              </a:defRPr>
            </a:lvl1pPr>
          </a:lstStyle>
          <a:p>
            <a:pPr lvl="0"/>
            <a:r>
              <a:rPr lang="en-US" dirty="0" smtClean="0"/>
              <a:t>Click to Edit Title</a:t>
            </a:r>
          </a:p>
        </p:txBody>
      </p:sp>
      <p:sp>
        <p:nvSpPr>
          <p:cNvPr id="10" name="Text Placeholder 8"/>
          <p:cNvSpPr>
            <a:spLocks noGrp="1"/>
          </p:cNvSpPr>
          <p:nvPr>
            <p:ph type="body" sz="quarter" idx="11" hasCustomPrompt="1"/>
          </p:nvPr>
        </p:nvSpPr>
        <p:spPr>
          <a:xfrm>
            <a:off x="597006" y="2049428"/>
            <a:ext cx="2331385" cy="202303"/>
          </a:xfrm>
          <a:prstGeom prst="rect">
            <a:avLst/>
          </a:prstGeom>
        </p:spPr>
        <p:txBody>
          <a:bodyPr vert="horz"/>
          <a:lstStyle>
            <a:lvl1pPr marL="0" indent="0" algn="l">
              <a:buNone/>
              <a:defRPr sz="1100" b="0" i="0">
                <a:solidFill>
                  <a:srgbClr val="FFCC08"/>
                </a:solidFill>
                <a:latin typeface="Arial"/>
                <a:cs typeface="Arial"/>
              </a:defRPr>
            </a:lvl1pPr>
          </a:lstStyle>
          <a:p>
            <a:pPr lvl="0"/>
            <a:r>
              <a:rPr lang="en-US" dirty="0" smtClean="0"/>
              <a:t>DATE</a:t>
            </a:r>
            <a:endParaRPr lang="en-US" dirty="0"/>
          </a:p>
        </p:txBody>
      </p:sp>
      <p:sp>
        <p:nvSpPr>
          <p:cNvPr id="11" name="Text Placeholder 8"/>
          <p:cNvSpPr>
            <a:spLocks noGrp="1"/>
          </p:cNvSpPr>
          <p:nvPr>
            <p:ph type="body" sz="quarter" idx="12" hasCustomPrompt="1"/>
          </p:nvPr>
        </p:nvSpPr>
        <p:spPr>
          <a:xfrm>
            <a:off x="607285" y="2546992"/>
            <a:ext cx="3340598" cy="392150"/>
          </a:xfrm>
          <a:prstGeom prst="rect">
            <a:avLst/>
          </a:prstGeom>
        </p:spPr>
        <p:txBody>
          <a:bodyPr vert="horz"/>
          <a:lstStyle>
            <a:lvl1pPr marL="0" indent="0" algn="l">
              <a:buNone/>
              <a:defRPr sz="1100" b="1" i="0" baseline="0">
                <a:solidFill>
                  <a:schemeClr val="bg1"/>
                </a:solidFill>
                <a:latin typeface="Arial"/>
                <a:cs typeface="Arial"/>
              </a:defRPr>
            </a:lvl1pPr>
          </a:lstStyle>
          <a:p>
            <a:pPr lvl="0"/>
            <a:r>
              <a:rPr lang="en-US" dirty="0" smtClean="0"/>
              <a:t>SUBHEAD (OPTIONAL)</a:t>
            </a:r>
            <a:endParaRPr lang="en-US" dirty="0"/>
          </a:p>
        </p:txBody>
      </p:sp>
      <p:pic>
        <p:nvPicPr>
          <p:cNvPr id="16" name="Picture 15" descr="int_TP-Link Brand Guidelines_05202016-0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7742" y="181148"/>
            <a:ext cx="2071068" cy="1417245"/>
          </a:xfrm>
          <a:prstGeom prst="rect">
            <a:avLst/>
          </a:prstGeom>
        </p:spPr>
      </p:pic>
    </p:spTree>
    <p:extLst>
      <p:ext uri="{BB962C8B-B14F-4D97-AF65-F5344CB8AC3E}">
        <p14:creationId xmlns:p14="http://schemas.microsoft.com/office/powerpoint/2010/main" val="516836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hank you - Teal">
    <p:bg>
      <p:bgPr>
        <a:solidFill>
          <a:srgbClr val="4ACBD6"/>
        </a:solidFill>
        <a:effectLst/>
      </p:bgPr>
    </p:bg>
    <p:spTree>
      <p:nvGrpSpPr>
        <p:cNvPr id="1" name=""/>
        <p:cNvGrpSpPr/>
        <p:nvPr/>
      </p:nvGrpSpPr>
      <p:grpSpPr>
        <a:xfrm>
          <a:off x="0" y="0"/>
          <a:ext cx="0" cy="0"/>
          <a:chOff x="0" y="0"/>
          <a:chExt cx="0" cy="0"/>
        </a:xfrm>
      </p:grpSpPr>
      <p:sp>
        <p:nvSpPr>
          <p:cNvPr id="4" name="TextBox 3"/>
          <p:cNvSpPr txBox="1"/>
          <p:nvPr userDrawn="1"/>
        </p:nvSpPr>
        <p:spPr>
          <a:xfrm>
            <a:off x="2687321" y="2244625"/>
            <a:ext cx="3769360"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rgbClr val="FFCC08"/>
                </a:solidFill>
                <a:effectLst/>
                <a:uLnTx/>
                <a:uFillTx/>
                <a:latin typeface="Arial"/>
                <a:ea typeface="+mn-ea"/>
                <a:cs typeface="Arial"/>
              </a:rPr>
              <a:t>THANK YOU</a:t>
            </a:r>
            <a:endParaRPr kumimoji="0" lang="en-US" sz="3600" b="1" i="0" u="none" strike="noStrike" kern="1200" cap="none" spc="0" normalizeH="0" baseline="0" noProof="0" dirty="0">
              <a:ln>
                <a:noFill/>
              </a:ln>
              <a:solidFill>
                <a:srgbClr val="FFCC08"/>
              </a:solidFill>
              <a:effectLst/>
              <a:uLnTx/>
              <a:uFillTx/>
              <a:latin typeface="Arial"/>
              <a:ea typeface="+mn-ea"/>
              <a:cs typeface="Arial"/>
            </a:endParaRPr>
          </a:p>
        </p:txBody>
      </p:sp>
    </p:spTree>
    <p:extLst>
      <p:ext uri="{BB962C8B-B14F-4D97-AF65-F5344CB8AC3E}">
        <p14:creationId xmlns:p14="http://schemas.microsoft.com/office/powerpoint/2010/main" val="396802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Lifestyle">
    <p:bg>
      <p:bgPr>
        <a:solidFill>
          <a:srgbClr val="4ACBD6"/>
        </a:solidFill>
        <a:effectLst/>
      </p:bgPr>
    </p:bg>
    <p:spTree>
      <p:nvGrpSpPr>
        <p:cNvPr id="1" name=""/>
        <p:cNvGrpSpPr/>
        <p:nvPr/>
      </p:nvGrpSpPr>
      <p:grpSpPr>
        <a:xfrm>
          <a:off x="0" y="0"/>
          <a:ext cx="0" cy="0"/>
          <a:chOff x="0" y="0"/>
          <a:chExt cx="0" cy="0"/>
        </a:xfrm>
      </p:grpSpPr>
      <p:pic>
        <p:nvPicPr>
          <p:cNvPr id="12" name="Picture 11" descr="TPLINK_LIFE_LR_0003-v7.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80027" cy="5143499"/>
          </a:xfrm>
          <a:prstGeom prst="rect">
            <a:avLst/>
          </a:prstGeom>
        </p:spPr>
      </p:pic>
      <p:pic>
        <p:nvPicPr>
          <p:cNvPr id="13" name="Picture 12" descr="int_TP-Link Brand Guidelines_05202016-0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7742" y="181147"/>
            <a:ext cx="2071068" cy="1417245"/>
          </a:xfrm>
          <a:prstGeom prst="rect">
            <a:avLst/>
          </a:prstGeom>
        </p:spPr>
      </p:pic>
      <p:pic>
        <p:nvPicPr>
          <p:cNvPr id="14" name="Picture 13" descr="whitelogo-03.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30327" y="4195387"/>
            <a:ext cx="1325880" cy="564185"/>
          </a:xfrm>
          <a:prstGeom prst="rect">
            <a:avLst/>
          </a:prstGeom>
        </p:spPr>
      </p:pic>
      <p:sp>
        <p:nvSpPr>
          <p:cNvPr id="16" name="Text Placeholder 8"/>
          <p:cNvSpPr>
            <a:spLocks noGrp="1"/>
          </p:cNvSpPr>
          <p:nvPr>
            <p:ph type="body" sz="quarter" idx="10" hasCustomPrompt="1"/>
          </p:nvPr>
        </p:nvSpPr>
        <p:spPr>
          <a:xfrm>
            <a:off x="580068" y="2251729"/>
            <a:ext cx="5326518" cy="295262"/>
          </a:xfrm>
          <a:prstGeom prst="rect">
            <a:avLst/>
          </a:prstGeom>
        </p:spPr>
        <p:txBody>
          <a:bodyPr vert="horz" anchor="t"/>
          <a:lstStyle>
            <a:lvl1pPr marL="0" indent="0" algn="l">
              <a:lnSpc>
                <a:spcPct val="80000"/>
              </a:lnSpc>
              <a:buNone/>
              <a:defRPr sz="2000" b="1" i="0">
                <a:solidFill>
                  <a:schemeClr val="bg1"/>
                </a:solidFill>
                <a:latin typeface="Arial"/>
                <a:cs typeface="Arial"/>
              </a:defRPr>
            </a:lvl1pPr>
          </a:lstStyle>
          <a:p>
            <a:pPr lvl="0"/>
            <a:r>
              <a:rPr lang="en-US" dirty="0" smtClean="0"/>
              <a:t>Click to Edit Title</a:t>
            </a:r>
          </a:p>
        </p:txBody>
      </p:sp>
      <p:sp>
        <p:nvSpPr>
          <p:cNvPr id="17" name="Text Placeholder 8"/>
          <p:cNvSpPr>
            <a:spLocks noGrp="1"/>
          </p:cNvSpPr>
          <p:nvPr>
            <p:ph type="body" sz="quarter" idx="11" hasCustomPrompt="1"/>
          </p:nvPr>
        </p:nvSpPr>
        <p:spPr>
          <a:xfrm>
            <a:off x="597005" y="2049427"/>
            <a:ext cx="2331385" cy="202303"/>
          </a:xfrm>
          <a:prstGeom prst="rect">
            <a:avLst/>
          </a:prstGeom>
        </p:spPr>
        <p:txBody>
          <a:bodyPr vert="horz"/>
          <a:lstStyle>
            <a:lvl1pPr marL="0" indent="0" algn="l">
              <a:buNone/>
              <a:defRPr sz="1100" b="0" i="0">
                <a:solidFill>
                  <a:srgbClr val="FFCC08"/>
                </a:solidFill>
                <a:latin typeface="Arial"/>
                <a:cs typeface="Arial"/>
              </a:defRPr>
            </a:lvl1pPr>
          </a:lstStyle>
          <a:p>
            <a:pPr lvl="0"/>
            <a:r>
              <a:rPr lang="en-US" dirty="0" smtClean="0"/>
              <a:t>DATE</a:t>
            </a:r>
            <a:endParaRPr lang="en-US" dirty="0"/>
          </a:p>
        </p:txBody>
      </p:sp>
      <p:sp>
        <p:nvSpPr>
          <p:cNvPr id="18" name="Text Placeholder 8"/>
          <p:cNvSpPr>
            <a:spLocks noGrp="1"/>
          </p:cNvSpPr>
          <p:nvPr>
            <p:ph type="body" sz="quarter" idx="12" hasCustomPrompt="1"/>
          </p:nvPr>
        </p:nvSpPr>
        <p:spPr>
          <a:xfrm>
            <a:off x="607285" y="2546992"/>
            <a:ext cx="3340598" cy="392150"/>
          </a:xfrm>
          <a:prstGeom prst="rect">
            <a:avLst/>
          </a:prstGeom>
        </p:spPr>
        <p:txBody>
          <a:bodyPr vert="horz"/>
          <a:lstStyle>
            <a:lvl1pPr marL="0" indent="0" algn="l">
              <a:buNone/>
              <a:defRPr sz="1100" b="1" i="0" baseline="0">
                <a:solidFill>
                  <a:schemeClr val="bg1"/>
                </a:solidFill>
                <a:latin typeface="Arial"/>
                <a:cs typeface="Arial"/>
              </a:defRPr>
            </a:lvl1pPr>
          </a:lstStyle>
          <a:p>
            <a:pPr lvl="0"/>
            <a:r>
              <a:rPr lang="en-US" dirty="0" smtClean="0"/>
              <a:t>SUBHEAD (OPTIONAL)</a:t>
            </a:r>
            <a:endParaRPr lang="en-US" dirty="0"/>
          </a:p>
        </p:txBody>
      </p:sp>
    </p:spTree>
    <p:extLst>
      <p:ext uri="{BB962C8B-B14F-4D97-AF65-F5344CB8AC3E}">
        <p14:creationId xmlns:p14="http://schemas.microsoft.com/office/powerpoint/2010/main" val="2995153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Slide">
    <p:bg>
      <p:bgPr>
        <a:solidFill>
          <a:schemeClr val="bg1"/>
        </a:solid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0" hasCustomPrompt="1"/>
          </p:nvPr>
        </p:nvSpPr>
        <p:spPr>
          <a:xfrm>
            <a:off x="580072" y="2251731"/>
            <a:ext cx="3944307" cy="741839"/>
          </a:xfrm>
          <a:prstGeom prst="rect">
            <a:avLst/>
          </a:prstGeom>
        </p:spPr>
        <p:txBody>
          <a:bodyPr vert="horz" anchor="t"/>
          <a:lstStyle>
            <a:lvl1pPr marL="0" indent="0" algn="l">
              <a:lnSpc>
                <a:spcPct val="80000"/>
              </a:lnSpc>
              <a:buNone/>
              <a:defRPr sz="2000" b="1" i="0">
                <a:solidFill>
                  <a:srgbClr val="4ACBD6"/>
                </a:solidFill>
                <a:latin typeface="Arial"/>
                <a:cs typeface="Arial"/>
              </a:defRPr>
            </a:lvl1pPr>
          </a:lstStyle>
          <a:p>
            <a:pPr lvl="0"/>
            <a:r>
              <a:rPr lang="en-US" dirty="0" smtClean="0"/>
              <a:t>Click to Edit Title</a:t>
            </a:r>
          </a:p>
        </p:txBody>
      </p:sp>
      <p:sp>
        <p:nvSpPr>
          <p:cNvPr id="7" name="Text Placeholder 11"/>
          <p:cNvSpPr>
            <a:spLocks noGrp="1"/>
          </p:cNvSpPr>
          <p:nvPr>
            <p:ph type="body" sz="quarter" idx="13" hasCustomPrompt="1"/>
          </p:nvPr>
        </p:nvSpPr>
        <p:spPr>
          <a:xfrm>
            <a:off x="4999042" y="2251731"/>
            <a:ext cx="3876675" cy="2132479"/>
          </a:xfrm>
          <a:prstGeom prst="rect">
            <a:avLst/>
          </a:prstGeom>
        </p:spPr>
        <p:txBody>
          <a:bodyPr vert="horz"/>
          <a:lstStyle>
            <a:lvl1pPr marL="228594" indent="-228594">
              <a:lnSpc>
                <a:spcPct val="140000"/>
              </a:lnSpc>
              <a:spcBef>
                <a:spcPts val="0"/>
              </a:spcBef>
              <a:buFont typeface="+mj-lt"/>
              <a:buAutoNum type="arabicPeriod"/>
              <a:defRPr sz="1100" baseline="0">
                <a:solidFill>
                  <a:schemeClr val="tx1"/>
                </a:solidFill>
              </a:defRPr>
            </a:lvl1pPr>
            <a:lvl2pPr marL="457189" indent="0">
              <a:buNone/>
              <a:defRPr sz="11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endParaRPr lang="en-US" dirty="0" smtClean="0"/>
          </a:p>
          <a:p>
            <a:pPr lvl="0"/>
            <a:endParaRPr lang="en-US" dirty="0" smtClean="0"/>
          </a:p>
        </p:txBody>
      </p:sp>
      <p:pic>
        <p:nvPicPr>
          <p:cNvPr id="13" name="Picture 12" descr="int_TP-Link Brand Guidelines_05202016-02.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483986" y="4313401"/>
            <a:ext cx="400455" cy="387188"/>
          </a:xfrm>
          <a:prstGeom prst="rect">
            <a:avLst/>
          </a:prstGeom>
        </p:spPr>
      </p:pic>
      <p:pic>
        <p:nvPicPr>
          <p:cNvPr id="6" name="Picture 5" descr="int_TP-Link Brand Guidelines_05202016-0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48742" y="401049"/>
            <a:ext cx="666608" cy="644525"/>
          </a:xfrm>
          <a:prstGeom prst="rect">
            <a:avLst/>
          </a:prstGeom>
        </p:spPr>
      </p:pic>
      <p:sp>
        <p:nvSpPr>
          <p:cNvPr id="2" name="日期占位符 1"/>
          <p:cNvSpPr>
            <a:spLocks noGrp="1"/>
          </p:cNvSpPr>
          <p:nvPr>
            <p:ph type="dt" sz="half" idx="14"/>
          </p:nvPr>
        </p:nvSpPr>
        <p:spPr/>
        <p:txBody>
          <a:bodyPr/>
          <a:lstStyle/>
          <a:p>
            <a:pPr defTabSz="685800"/>
            <a:endParaRPr lang="zh-CN" altLang="en-US">
              <a:solidFill>
                <a:prstClr val="black">
                  <a:tint val="75000"/>
                </a:prstClr>
              </a:solidFill>
            </a:endParaRPr>
          </a:p>
        </p:txBody>
      </p:sp>
      <p:sp>
        <p:nvSpPr>
          <p:cNvPr id="3" name="页脚占位符 2"/>
          <p:cNvSpPr>
            <a:spLocks noGrp="1"/>
          </p:cNvSpPr>
          <p:nvPr>
            <p:ph type="ftr" sz="quarter" idx="15"/>
          </p:nvPr>
        </p:nvSpPr>
        <p:spPr/>
        <p:txBody>
          <a:bodyPr/>
          <a:lstStyle/>
          <a:p>
            <a:pPr defTabSz="685800"/>
            <a:endParaRPr lang="zh-CN" altLang="en-US">
              <a:solidFill>
                <a:prstClr val="black">
                  <a:tint val="75000"/>
                </a:prstClr>
              </a:solidFill>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9312746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Slide">
    <p:bg>
      <p:bgPr>
        <a:solidFill>
          <a:schemeClr val="bg1"/>
        </a:solid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0" hasCustomPrompt="1"/>
          </p:nvPr>
        </p:nvSpPr>
        <p:spPr>
          <a:xfrm>
            <a:off x="580071" y="2251730"/>
            <a:ext cx="3944307" cy="741839"/>
          </a:xfrm>
          <a:prstGeom prst="rect">
            <a:avLst/>
          </a:prstGeom>
        </p:spPr>
        <p:txBody>
          <a:bodyPr vert="horz" anchor="t"/>
          <a:lstStyle>
            <a:lvl1pPr marL="0" indent="0" algn="l">
              <a:lnSpc>
                <a:spcPct val="80000"/>
              </a:lnSpc>
              <a:buNone/>
              <a:defRPr sz="2000" b="1" i="0">
                <a:solidFill>
                  <a:srgbClr val="4ACBD6"/>
                </a:solidFill>
                <a:latin typeface="Arial"/>
                <a:cs typeface="Arial"/>
              </a:defRPr>
            </a:lvl1pPr>
          </a:lstStyle>
          <a:p>
            <a:pPr lvl="0"/>
            <a:r>
              <a:rPr lang="en-US" dirty="0" smtClean="0"/>
              <a:t>Click to Edit Title</a:t>
            </a:r>
          </a:p>
        </p:txBody>
      </p:sp>
      <p:sp>
        <p:nvSpPr>
          <p:cNvPr id="7" name="Text Placeholder 11"/>
          <p:cNvSpPr>
            <a:spLocks noGrp="1"/>
          </p:cNvSpPr>
          <p:nvPr>
            <p:ph type="body" sz="quarter" idx="13" hasCustomPrompt="1"/>
          </p:nvPr>
        </p:nvSpPr>
        <p:spPr>
          <a:xfrm>
            <a:off x="4999041" y="2251730"/>
            <a:ext cx="3876675" cy="2132479"/>
          </a:xfrm>
          <a:prstGeom prst="rect">
            <a:avLst/>
          </a:prstGeom>
        </p:spPr>
        <p:txBody>
          <a:bodyPr vert="horz"/>
          <a:lstStyle>
            <a:lvl1pPr marL="228600" indent="-228600">
              <a:lnSpc>
                <a:spcPct val="140000"/>
              </a:lnSpc>
              <a:spcBef>
                <a:spcPts val="0"/>
              </a:spcBef>
              <a:buFont typeface="+mj-lt"/>
              <a:buAutoNum type="arabicPeriod"/>
              <a:defRPr sz="1100" baseline="0">
                <a:solidFill>
                  <a:schemeClr val="tx1"/>
                </a:solidFill>
              </a:defRPr>
            </a:lvl1pPr>
            <a:lvl2pPr marL="457200" indent="0">
              <a:buNone/>
              <a:defRPr sz="11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endParaRPr lang="en-US" dirty="0" smtClean="0"/>
          </a:p>
          <a:p>
            <a:pPr lvl="0"/>
            <a:endParaRPr lang="en-US" dirty="0" smtClean="0"/>
          </a:p>
        </p:txBody>
      </p:sp>
      <p:pic>
        <p:nvPicPr>
          <p:cNvPr id="13" name="Picture 12" descr="int_TP-Link Brand Guidelines_05202016-02.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684213" y="4313401"/>
            <a:ext cx="400455" cy="387188"/>
          </a:xfrm>
          <a:prstGeom prst="rect">
            <a:avLst/>
          </a:prstGeom>
        </p:spPr>
      </p:pic>
      <p:pic>
        <p:nvPicPr>
          <p:cNvPr id="6" name="Picture 5" descr="int_TP-Link Brand Guidelines_05202016-0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361639" y="479425"/>
            <a:ext cx="666608" cy="644525"/>
          </a:xfrm>
          <a:prstGeom prst="rect">
            <a:avLst/>
          </a:prstGeom>
        </p:spPr>
      </p:pic>
    </p:spTree>
    <p:extLst>
      <p:ext uri="{BB962C8B-B14F-4D97-AF65-F5344CB8AC3E}">
        <p14:creationId xmlns:p14="http://schemas.microsoft.com/office/powerpoint/2010/main" val="1658758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10"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14" name="Picture 13"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17" name="Text Placeholder 11"/>
          <p:cNvSpPr>
            <a:spLocks noGrp="1"/>
          </p:cNvSpPr>
          <p:nvPr>
            <p:ph type="body" sz="quarter" idx="13" hasCustomPrompt="1"/>
          </p:nvPr>
        </p:nvSpPr>
        <p:spPr>
          <a:xfrm>
            <a:off x="588105" y="1375703"/>
            <a:ext cx="4162273" cy="3008506"/>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p>
          <a:p>
            <a:pPr lvl="6"/>
            <a:r>
              <a:rPr lang="en-US" dirty="0" smtClean="0"/>
              <a:t>Sixth level</a:t>
            </a:r>
          </a:p>
          <a:p>
            <a:pPr lvl="7"/>
            <a:r>
              <a:rPr lang="en-US" dirty="0" smtClean="0"/>
              <a:t>Seventh level</a:t>
            </a:r>
          </a:p>
          <a:p>
            <a:pPr lvl="8"/>
            <a:r>
              <a:rPr lang="en-US" dirty="0" smtClean="0"/>
              <a:t>Eighth level</a:t>
            </a:r>
          </a:p>
          <a:p>
            <a:pPr lvl="0"/>
            <a:endParaRPr lang="en-US" dirty="0" smtClean="0"/>
          </a:p>
        </p:txBody>
      </p:sp>
      <p:sp>
        <p:nvSpPr>
          <p:cNvPr id="9" name="TextBox 8"/>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12"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15"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2285115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 Picture 01">
    <p:spTree>
      <p:nvGrpSpPr>
        <p:cNvPr id="1" name=""/>
        <p:cNvGrpSpPr/>
        <p:nvPr/>
      </p:nvGrpSpPr>
      <p:grpSpPr>
        <a:xfrm>
          <a:off x="0" y="0"/>
          <a:ext cx="0" cy="0"/>
          <a:chOff x="0" y="0"/>
          <a:chExt cx="0" cy="0"/>
        </a:xfrm>
      </p:grpSpPr>
      <p:sp>
        <p:nvSpPr>
          <p:cNvPr id="13" name="Picture Placeholder 6"/>
          <p:cNvSpPr>
            <a:spLocks noGrp="1"/>
          </p:cNvSpPr>
          <p:nvPr>
            <p:ph type="pic" sz="quarter" idx="14" hasCustomPrompt="1"/>
          </p:nvPr>
        </p:nvSpPr>
        <p:spPr>
          <a:xfrm>
            <a:off x="588470" y="2650333"/>
            <a:ext cx="8098330" cy="1678781"/>
          </a:xfrm>
          <a:prstGeom prst="rect">
            <a:avLst/>
          </a:prstGeom>
        </p:spPr>
        <p:txBody>
          <a:bodyPr vert="horz"/>
          <a:lstStyle>
            <a:lvl1pPr marL="0" indent="0">
              <a:buNone/>
              <a:defRPr sz="1400" baseline="0"/>
            </a:lvl1pPr>
          </a:lstStyle>
          <a:p>
            <a:r>
              <a:rPr lang="en-US" dirty="0" smtClean="0"/>
              <a:t>Picture Goes Here</a:t>
            </a:r>
            <a:endParaRPr lang="en-US" dirty="0"/>
          </a:p>
        </p:txBody>
      </p:sp>
      <p:sp>
        <p:nvSpPr>
          <p:cNvPr id="10" name="Text Placeholder 11"/>
          <p:cNvSpPr>
            <a:spLocks noGrp="1"/>
          </p:cNvSpPr>
          <p:nvPr>
            <p:ph type="body" sz="quarter" idx="13" hasCustomPrompt="1"/>
          </p:nvPr>
        </p:nvSpPr>
        <p:spPr>
          <a:xfrm>
            <a:off x="588105" y="1375703"/>
            <a:ext cx="8095523" cy="1106944"/>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p:txBody>
      </p:sp>
      <p:sp>
        <p:nvSpPr>
          <p:cNvPr id="22"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4" name="Picture 23"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5" name="TextBox 24"/>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6"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7"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146883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 Picture 02">
    <p:spTree>
      <p:nvGrpSpPr>
        <p:cNvPr id="1" name=""/>
        <p:cNvGrpSpPr/>
        <p:nvPr/>
      </p:nvGrpSpPr>
      <p:grpSpPr>
        <a:xfrm>
          <a:off x="0" y="0"/>
          <a:ext cx="0" cy="0"/>
          <a:chOff x="0" y="0"/>
          <a:chExt cx="0" cy="0"/>
        </a:xfrm>
      </p:grpSpPr>
      <p:sp>
        <p:nvSpPr>
          <p:cNvPr id="13" name="Picture Placeholder 6"/>
          <p:cNvSpPr>
            <a:spLocks noGrp="1"/>
          </p:cNvSpPr>
          <p:nvPr>
            <p:ph type="pic" sz="quarter" idx="14" hasCustomPrompt="1"/>
          </p:nvPr>
        </p:nvSpPr>
        <p:spPr>
          <a:xfrm>
            <a:off x="5006508" y="1375703"/>
            <a:ext cx="3680292" cy="3008507"/>
          </a:xfrm>
          <a:prstGeom prst="rect">
            <a:avLst/>
          </a:prstGeom>
        </p:spPr>
        <p:txBody>
          <a:bodyPr vert="horz"/>
          <a:lstStyle>
            <a:lvl1pPr marL="0" indent="0">
              <a:buNone/>
              <a:defRPr sz="1400" baseline="0"/>
            </a:lvl1pPr>
          </a:lstStyle>
          <a:p>
            <a:r>
              <a:rPr lang="en-US" dirty="0" smtClean="0"/>
              <a:t>Picture Goes Here</a:t>
            </a:r>
            <a:endParaRPr lang="en-US" dirty="0"/>
          </a:p>
        </p:txBody>
      </p:sp>
      <p:sp>
        <p:nvSpPr>
          <p:cNvPr id="10" name="Text Placeholder 11"/>
          <p:cNvSpPr>
            <a:spLocks noGrp="1"/>
          </p:cNvSpPr>
          <p:nvPr>
            <p:ph type="body" sz="quarter" idx="13" hasCustomPrompt="1"/>
          </p:nvPr>
        </p:nvSpPr>
        <p:spPr>
          <a:xfrm>
            <a:off x="588105" y="1375703"/>
            <a:ext cx="4162273" cy="3008506"/>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p>
          <a:p>
            <a:pPr lvl="6"/>
            <a:r>
              <a:rPr lang="en-US" dirty="0" smtClean="0"/>
              <a:t>Sixth level</a:t>
            </a:r>
          </a:p>
          <a:p>
            <a:pPr lvl="7"/>
            <a:r>
              <a:rPr lang="en-US" dirty="0" smtClean="0"/>
              <a:t>Seventh level</a:t>
            </a:r>
          </a:p>
          <a:p>
            <a:pPr lvl="8"/>
            <a:r>
              <a:rPr lang="en-US" dirty="0" smtClean="0"/>
              <a:t>Eighth level</a:t>
            </a:r>
          </a:p>
          <a:p>
            <a:pPr lvl="0"/>
            <a:endParaRPr lang="en-US" dirty="0" smtClean="0"/>
          </a:p>
        </p:txBody>
      </p:sp>
      <p:sp>
        <p:nvSpPr>
          <p:cNvPr id="18"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0" name="Picture 19"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1" name="TextBox 20"/>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2"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3"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151223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 Chart 01">
    <p:spTree>
      <p:nvGrpSpPr>
        <p:cNvPr id="1" name=""/>
        <p:cNvGrpSpPr/>
        <p:nvPr/>
      </p:nvGrpSpPr>
      <p:grpSpPr>
        <a:xfrm>
          <a:off x="0" y="0"/>
          <a:ext cx="0" cy="0"/>
          <a:chOff x="0" y="0"/>
          <a:chExt cx="0" cy="0"/>
        </a:xfrm>
      </p:grpSpPr>
      <p:sp>
        <p:nvSpPr>
          <p:cNvPr id="10" name="Content Placeholder 6"/>
          <p:cNvSpPr>
            <a:spLocks noGrp="1"/>
          </p:cNvSpPr>
          <p:nvPr>
            <p:ph sz="quarter" idx="15" hasCustomPrompt="1"/>
          </p:nvPr>
        </p:nvSpPr>
        <p:spPr>
          <a:xfrm>
            <a:off x="5006512" y="1375703"/>
            <a:ext cx="3680291" cy="3014495"/>
          </a:xfrm>
          <a:prstGeom prst="rect">
            <a:avLst/>
          </a:prstGeom>
        </p:spPr>
        <p:txBody>
          <a:bodyPr vert="horz"/>
          <a:lstStyle>
            <a:lvl1pPr marL="0" indent="0">
              <a:lnSpc>
                <a:spcPct val="120000"/>
              </a:lnSpc>
              <a:buNone/>
              <a:defRPr sz="1400" baseline="0"/>
            </a:lvl1pPr>
          </a:lstStyle>
          <a:p>
            <a:pPr lvl="0"/>
            <a:r>
              <a:rPr lang="en-US" dirty="0" smtClean="0"/>
              <a:t>Chart Goes Here</a:t>
            </a:r>
            <a:endParaRPr lang="en-US" dirty="0"/>
          </a:p>
        </p:txBody>
      </p:sp>
      <p:sp>
        <p:nvSpPr>
          <p:cNvPr id="12" name="Text Placeholder 11"/>
          <p:cNvSpPr>
            <a:spLocks noGrp="1"/>
          </p:cNvSpPr>
          <p:nvPr>
            <p:ph type="body" sz="quarter" idx="13" hasCustomPrompt="1"/>
          </p:nvPr>
        </p:nvSpPr>
        <p:spPr>
          <a:xfrm>
            <a:off x="588105" y="1375703"/>
            <a:ext cx="4162273" cy="3008506"/>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p>
          <a:p>
            <a:pPr lvl="6"/>
            <a:r>
              <a:rPr lang="en-US" dirty="0" smtClean="0"/>
              <a:t>Sixth level</a:t>
            </a:r>
          </a:p>
          <a:p>
            <a:pPr lvl="7"/>
            <a:r>
              <a:rPr lang="en-US" dirty="0" smtClean="0"/>
              <a:t>Seventh level</a:t>
            </a:r>
          </a:p>
          <a:p>
            <a:pPr lvl="8"/>
            <a:r>
              <a:rPr lang="en-US" dirty="0" smtClean="0"/>
              <a:t>Eighth level</a:t>
            </a:r>
          </a:p>
          <a:p>
            <a:pPr lvl="0"/>
            <a:endParaRPr lang="en-US" dirty="0" smtClean="0"/>
          </a:p>
        </p:txBody>
      </p:sp>
      <p:sp>
        <p:nvSpPr>
          <p:cNvPr id="18"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0" name="Picture 19"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1" name="TextBox 20"/>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2"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3"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4644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 Chart 02">
    <p:spTree>
      <p:nvGrpSpPr>
        <p:cNvPr id="1" name=""/>
        <p:cNvGrpSpPr/>
        <p:nvPr/>
      </p:nvGrpSpPr>
      <p:grpSpPr>
        <a:xfrm>
          <a:off x="0" y="0"/>
          <a:ext cx="0" cy="0"/>
          <a:chOff x="0" y="0"/>
          <a:chExt cx="0" cy="0"/>
        </a:xfrm>
      </p:grpSpPr>
      <p:sp>
        <p:nvSpPr>
          <p:cNvPr id="12" name="Content Placeholder 6"/>
          <p:cNvSpPr>
            <a:spLocks noGrp="1"/>
          </p:cNvSpPr>
          <p:nvPr>
            <p:ph sz="quarter" idx="15" hasCustomPrompt="1"/>
          </p:nvPr>
        </p:nvSpPr>
        <p:spPr>
          <a:xfrm>
            <a:off x="5006512" y="1375703"/>
            <a:ext cx="3680291" cy="3014495"/>
          </a:xfrm>
          <a:prstGeom prst="rect">
            <a:avLst/>
          </a:prstGeom>
        </p:spPr>
        <p:txBody>
          <a:bodyPr vert="horz"/>
          <a:lstStyle>
            <a:lvl1pPr marL="0" indent="0">
              <a:lnSpc>
                <a:spcPct val="120000"/>
              </a:lnSpc>
              <a:buNone/>
              <a:defRPr sz="1400" baseline="0"/>
            </a:lvl1pPr>
          </a:lstStyle>
          <a:p>
            <a:pPr lvl="0"/>
            <a:r>
              <a:rPr lang="en-US" dirty="0" smtClean="0"/>
              <a:t>Chart Goes Here</a:t>
            </a:r>
            <a:endParaRPr lang="en-US" dirty="0"/>
          </a:p>
        </p:txBody>
      </p:sp>
      <p:sp>
        <p:nvSpPr>
          <p:cNvPr id="18" name="Text Placeholder 11"/>
          <p:cNvSpPr>
            <a:spLocks noGrp="1"/>
          </p:cNvSpPr>
          <p:nvPr>
            <p:ph type="body" sz="quarter" idx="17" hasCustomPrompt="1"/>
          </p:nvPr>
        </p:nvSpPr>
        <p:spPr>
          <a:xfrm>
            <a:off x="588105" y="2795552"/>
            <a:ext cx="4162273" cy="237737"/>
          </a:xfrm>
          <a:prstGeom prst="rect">
            <a:avLst/>
          </a:prstGeom>
        </p:spPr>
        <p:txBody>
          <a:bodyPr vert="horz" anchor="ctr"/>
          <a:lstStyle>
            <a:lvl1pPr marL="0" indent="0">
              <a:lnSpc>
                <a:spcPct val="120000"/>
              </a:lnSpc>
              <a:buNone/>
              <a:defRPr sz="12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19" name="Text Placeholder 11"/>
          <p:cNvSpPr>
            <a:spLocks noGrp="1"/>
          </p:cNvSpPr>
          <p:nvPr>
            <p:ph type="body" sz="quarter" idx="18" hasCustomPrompt="1"/>
          </p:nvPr>
        </p:nvSpPr>
        <p:spPr>
          <a:xfrm>
            <a:off x="588105" y="1375704"/>
            <a:ext cx="4162273" cy="237737"/>
          </a:xfrm>
          <a:prstGeom prst="rect">
            <a:avLst/>
          </a:prstGeom>
        </p:spPr>
        <p:txBody>
          <a:bodyPr vert="horz" anchor="ctr"/>
          <a:lstStyle>
            <a:lvl1pPr marL="0" indent="0">
              <a:lnSpc>
                <a:spcPct val="120000"/>
              </a:lnSpc>
              <a:buNone/>
              <a:defRPr sz="12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21" name="Text Placeholder 11"/>
          <p:cNvSpPr>
            <a:spLocks noGrp="1"/>
          </p:cNvSpPr>
          <p:nvPr>
            <p:ph type="body" sz="quarter" idx="19" hasCustomPrompt="1"/>
          </p:nvPr>
        </p:nvSpPr>
        <p:spPr>
          <a:xfrm>
            <a:off x="588105" y="1613530"/>
            <a:ext cx="4162273" cy="1118957"/>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p:txBody>
      </p:sp>
      <p:sp>
        <p:nvSpPr>
          <p:cNvPr id="22" name="Text Placeholder 11"/>
          <p:cNvSpPr>
            <a:spLocks noGrp="1"/>
          </p:cNvSpPr>
          <p:nvPr>
            <p:ph type="body" sz="quarter" idx="20" hasCustomPrompt="1"/>
          </p:nvPr>
        </p:nvSpPr>
        <p:spPr>
          <a:xfrm>
            <a:off x="592336" y="3033288"/>
            <a:ext cx="4162273" cy="1118957"/>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p:txBody>
      </p:sp>
      <p:sp>
        <p:nvSpPr>
          <p:cNvPr id="13"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4" name="Picture 23"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5" name="TextBox 24"/>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6"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7"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302459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theme" Target="../theme/theme2.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1" r:id="rId1"/>
    <p:sldLayoutId id="2147493498" r:id="rId2"/>
    <p:sldLayoutId id="2147493534" r:id="rId3"/>
    <p:sldLayoutId id="2147493541" r:id="rId4"/>
    <p:sldLayoutId id="2147493504" r:id="rId5"/>
    <p:sldLayoutId id="2147493483" r:id="rId6"/>
    <p:sldLayoutId id="2147493484" r:id="rId7"/>
    <p:sldLayoutId id="2147493508" r:id="rId8"/>
    <p:sldLayoutId id="2147493510" r:id="rId9"/>
    <p:sldLayoutId id="2147493511" r:id="rId10"/>
    <p:sldLayoutId id="2147493522" r:id="rId11"/>
    <p:sldLayoutId id="2147493507" r:id="rId12"/>
    <p:sldLayoutId id="2147493543" r:id="rId13"/>
    <p:sldLayoutId id="2147493544" r:id="rId14"/>
    <p:sldLayoutId id="2147493459" r:id="rId15"/>
    <p:sldLayoutId id="2147493513"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199429523"/>
      </p:ext>
    </p:extLst>
  </p:cSld>
  <p:clrMap bg1="lt1" tx1="dk1" bg2="lt2" tx2="dk2" accent1="accent1" accent2="accent2" accent3="accent3" accent4="accent4" accent5="accent5" accent6="accent6" hlink="hlink" folHlink="folHlink"/>
  <p:sldLayoutIdLst>
    <p:sldLayoutId id="2147493546" r:id="rId1"/>
    <p:sldLayoutId id="2147493547" r:id="rId2"/>
    <p:sldLayoutId id="2147493548" r:id="rId3"/>
    <p:sldLayoutId id="2147493549" r:id="rId4"/>
    <p:sldLayoutId id="2147493550" r:id="rId5"/>
    <p:sldLayoutId id="2147493551" r:id="rId6"/>
    <p:sldLayoutId id="2147493552" r:id="rId7"/>
    <p:sldLayoutId id="2147493553" r:id="rId8"/>
    <p:sldLayoutId id="2147493554" r:id="rId9"/>
    <p:sldLayoutId id="2147493555" r:id="rId10"/>
    <p:sldLayoutId id="2147493556" r:id="rId11"/>
    <p:sldLayoutId id="2147493558" r:id="rId12"/>
    <p:sldLayoutId id="2147493559" r:id="rId13"/>
    <p:sldLayoutId id="2147493560" r:id="rId14"/>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jfif"/><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30.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30.xml"/><Relationship Id="rId5" Type="http://schemas.openxmlformats.org/officeDocument/2006/relationships/image" Target="../media/image28.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30.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3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7.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30.xml"/><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3.xml"/><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55.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6.xml"/><Relationship Id="rId1" Type="http://schemas.openxmlformats.org/officeDocument/2006/relationships/slideLayout" Target="../slideLayouts/slideLayout30.xml"/><Relationship Id="rId6" Type="http://schemas.openxmlformats.org/officeDocument/2006/relationships/image" Target="../media/image62.jpg"/><Relationship Id="rId5" Type="http://schemas.openxmlformats.org/officeDocument/2006/relationships/image" Target="../media/image61.PNG"/><Relationship Id="rId4" Type="http://schemas.openxmlformats.org/officeDocument/2006/relationships/image" Target="../media/image6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70.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2.xm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30.xml"/><Relationship Id="rId4" Type="http://schemas.openxmlformats.org/officeDocument/2006/relationships/image" Target="../media/image78.PNG"/></Relationships>
</file>

<file path=ppt/slides/_rels/slide77.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78.xml"/><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3" Type="http://schemas.openxmlformats.org/officeDocument/2006/relationships/image" Target="../media/image80.gif"/><Relationship Id="rId2" Type="http://schemas.openxmlformats.org/officeDocument/2006/relationships/notesSlide" Target="../notesSlides/notesSlide79.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13.jfif"/><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2.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3.xml"/><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5.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86.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3" Type="http://schemas.openxmlformats.org/officeDocument/2006/relationships/image" Target="../media/image14.jfif"/><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38972" y="3758248"/>
            <a:ext cx="1526315" cy="202303"/>
          </a:xfrm>
          <a:ln>
            <a:noFill/>
          </a:ln>
          <a:effectLst/>
        </p:spPr>
        <p:txBody>
          <a:bodyPr/>
          <a:lstStyle/>
          <a:p>
            <a:fld id="{D7E51239-9DCE-433F-BE63-633040D1C4A3}" type="datetime2">
              <a:rPr lang="zh-CN" altLang="en-US" sz="1400" b="1">
                <a:solidFill>
                  <a:schemeClr val="bg1"/>
                </a:solidFill>
              </a:rPr>
              <a:pPr/>
              <a:t>2021年2月3日</a:t>
            </a:fld>
            <a:endParaRPr lang="en-US" sz="1400" b="1" dirty="0">
              <a:solidFill>
                <a:schemeClr val="bg1"/>
              </a:solidFill>
            </a:endParaRPr>
          </a:p>
        </p:txBody>
      </p:sp>
      <p:sp>
        <p:nvSpPr>
          <p:cNvPr id="4" name="Text Placeholder 3"/>
          <p:cNvSpPr>
            <a:spLocks noGrp="1"/>
          </p:cNvSpPr>
          <p:nvPr>
            <p:ph type="body" sz="quarter" idx="12"/>
          </p:nvPr>
        </p:nvSpPr>
        <p:spPr>
          <a:xfrm>
            <a:off x="4952752" y="2797711"/>
            <a:ext cx="2712720" cy="742700"/>
          </a:xfrm>
          <a:ln>
            <a:noFill/>
          </a:ln>
          <a:effectLst/>
        </p:spPr>
        <p:txBody>
          <a:bodyPr/>
          <a:lstStyle/>
          <a:p>
            <a:r>
              <a:rPr lang="en-US" altLang="zh-CN" sz="1600" dirty="0" smtClean="0"/>
              <a:t>Java</a:t>
            </a:r>
            <a:r>
              <a:rPr lang="zh-CN" altLang="en-US" sz="1600" dirty="0" smtClean="0"/>
              <a:t>基础素质培训</a:t>
            </a:r>
            <a:r>
              <a:rPr lang="en-US" altLang="zh-CN" sz="1600" dirty="0" smtClean="0"/>
              <a:t>-</a:t>
            </a:r>
            <a:r>
              <a:rPr lang="zh-CN" altLang="en-US" sz="1600" dirty="0" smtClean="0"/>
              <a:t>第二期</a:t>
            </a:r>
            <a:endParaRPr lang="en-US" altLang="zh-CN" sz="1600" dirty="0" smtClean="0"/>
          </a:p>
          <a:p>
            <a:endParaRPr lang="en-US" sz="1600" b="0" dirty="0"/>
          </a:p>
          <a:p>
            <a:endParaRPr lang="en-US" sz="1600" dirty="0"/>
          </a:p>
        </p:txBody>
      </p:sp>
      <p:sp>
        <p:nvSpPr>
          <p:cNvPr id="5" name="标题 1"/>
          <p:cNvSpPr txBox="1">
            <a:spLocks/>
          </p:cNvSpPr>
          <p:nvPr/>
        </p:nvSpPr>
        <p:spPr>
          <a:xfrm>
            <a:off x="450079" y="1328818"/>
            <a:ext cx="7489962" cy="23876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zh-CN" altLang="en-US" b="1" dirty="0" smtClean="0">
                <a:solidFill>
                  <a:schemeClr val="bg1"/>
                </a:solidFill>
              </a:rPr>
              <a:t>        结构型模式 </a:t>
            </a:r>
            <a:r>
              <a:rPr lang="en-US" altLang="zh-CN" b="1" dirty="0" smtClean="0">
                <a:solidFill>
                  <a:schemeClr val="bg1"/>
                </a:solidFill>
              </a:rPr>
              <a:t>/</a:t>
            </a:r>
            <a:br>
              <a:rPr lang="en-US" altLang="zh-CN" b="1" dirty="0" smtClean="0">
                <a:solidFill>
                  <a:schemeClr val="bg1"/>
                </a:solidFill>
              </a:rPr>
            </a:br>
            <a:r>
              <a:rPr lang="en-US" altLang="zh-CN" b="1" dirty="0" smtClean="0">
                <a:solidFill>
                  <a:schemeClr val="bg1"/>
                </a:solidFill>
              </a:rPr>
              <a:t>		                </a:t>
            </a:r>
            <a:r>
              <a:rPr lang="zh-CN" altLang="en-US" b="1" dirty="0" smtClean="0">
                <a:solidFill>
                  <a:schemeClr val="bg1"/>
                </a:solidFill>
              </a:rPr>
              <a:t>行为型模式</a:t>
            </a:r>
            <a:endParaRPr lang="zh-CN" altLang="en-US" dirty="0">
              <a:solidFill>
                <a:schemeClr val="bg1"/>
              </a:solidFill>
            </a:endParaRPr>
          </a:p>
        </p:txBody>
      </p:sp>
      <p:sp>
        <p:nvSpPr>
          <p:cNvPr id="7" name="矩形 6"/>
          <p:cNvSpPr/>
          <p:nvPr/>
        </p:nvSpPr>
        <p:spPr>
          <a:xfrm>
            <a:off x="6926715" y="3169061"/>
            <a:ext cx="723275" cy="307777"/>
          </a:xfrm>
          <a:prstGeom prst="rect">
            <a:avLst/>
          </a:prstGeom>
        </p:spPr>
        <p:txBody>
          <a:bodyPr wrap="none">
            <a:spAutoFit/>
          </a:bodyPr>
          <a:lstStyle/>
          <a:p>
            <a:r>
              <a:rPr lang="zh-CN" altLang="en-US" sz="1400" dirty="0">
                <a:solidFill>
                  <a:schemeClr val="bg1"/>
                </a:solidFill>
              </a:rPr>
              <a:t>韩瑞卿</a:t>
            </a:r>
            <a:endParaRPr lang="en-US" altLang="zh-CN" sz="1400" dirty="0">
              <a:solidFill>
                <a:schemeClr val="bg1"/>
              </a:solidFill>
            </a:endParaRPr>
          </a:p>
        </p:txBody>
      </p:sp>
    </p:spTree>
    <p:extLst>
      <p:ext uri="{BB962C8B-B14F-4D97-AF65-F5344CB8AC3E}">
        <p14:creationId xmlns:p14="http://schemas.microsoft.com/office/powerpoint/2010/main" val="3452590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10</a:t>
            </a:fld>
            <a:endParaRPr lang="zh-CN" altLang="en-US">
              <a:solidFill>
                <a:prstClr val="black">
                  <a:tint val="75000"/>
                </a:prstClr>
              </a:solidFill>
            </a:endParaRPr>
          </a:p>
        </p:txBody>
      </p:sp>
      <p:sp>
        <p:nvSpPr>
          <p:cNvPr id="15" name="标题 4"/>
          <p:cNvSpPr txBox="1">
            <a:spLocks/>
          </p:cNvSpPr>
          <p:nvPr/>
        </p:nvSpPr>
        <p:spPr>
          <a:xfrm>
            <a:off x="0" y="153358"/>
            <a:ext cx="5722620" cy="39662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800" b="1" dirty="0" smtClean="0">
                <a:solidFill>
                  <a:srgbClr val="4ACBD6"/>
                </a:solidFill>
                <a:latin typeface="微软雅黑" panose="020B0503020204020204" pitchFamily="34" charset="-122"/>
                <a:ea typeface="微软雅黑" panose="020B0503020204020204" pitchFamily="34" charset="-122"/>
              </a:rPr>
              <a:t>抽象工厂模式</a:t>
            </a:r>
            <a:endParaRPr lang="zh-CN" altLang="en-US" sz="1800" b="1" dirty="0">
              <a:solidFill>
                <a:srgbClr val="4ACBD6"/>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0916" y="-46721"/>
            <a:ext cx="8349380" cy="5143500"/>
          </a:xfrm>
          <a:prstGeom prst="rect">
            <a:avLst/>
          </a:prstGeom>
        </p:spPr>
      </p:pic>
    </p:spTree>
    <p:extLst>
      <p:ext uri="{BB962C8B-B14F-4D97-AF65-F5344CB8AC3E}">
        <p14:creationId xmlns:p14="http://schemas.microsoft.com/office/powerpoint/2010/main" val="66753550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871483" y="924454"/>
            <a:ext cx="7334078" cy="10618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t>如果需要更换皮肤，只需修改配置文件即可</a:t>
            </a:r>
            <a:r>
              <a:rPr lang="zh-CN" altLang="en-US" sz="1400" dirty="0" smtClean="0"/>
              <a:t>，如果</a:t>
            </a:r>
            <a:r>
              <a:rPr lang="zh-CN" altLang="en-US" sz="1400" dirty="0"/>
              <a:t>需要增加新的</a:t>
            </a:r>
            <a:r>
              <a:rPr lang="zh-CN" altLang="en-US" sz="1400" dirty="0" smtClean="0"/>
              <a:t>皮肤（产品族），</a:t>
            </a:r>
            <a:r>
              <a:rPr lang="zh-CN" altLang="en-US" sz="1400" dirty="0"/>
              <a:t>只需增加一族新的具体组件并对应提供一个新的具体工厂，修改配置文件即可使用新的皮肤，原有代码无须修改，符合“开闭原则”。</a:t>
            </a:r>
            <a:endParaRPr lang="zh-CN" altLang="en-US" sz="1400"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11</a:t>
            </a:fld>
            <a:endParaRPr lang="zh-CN" altLang="en-US" dirty="0">
              <a:solidFill>
                <a:prstClr val="black">
                  <a:tint val="75000"/>
                </a:prstClr>
              </a:solidFill>
            </a:endParaRPr>
          </a:p>
        </p:txBody>
      </p:sp>
      <p:sp>
        <p:nvSpPr>
          <p:cNvPr id="5" name="矩形 4"/>
          <p:cNvSpPr/>
          <p:nvPr/>
        </p:nvSpPr>
        <p:spPr>
          <a:xfrm>
            <a:off x="368155" y="94470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sp>
        <p:nvSpPr>
          <p:cNvPr id="6" name="矩形 5"/>
          <p:cNvSpPr/>
          <p:nvPr/>
        </p:nvSpPr>
        <p:spPr>
          <a:xfrm>
            <a:off x="860598" y="2434731"/>
            <a:ext cx="7467427" cy="73866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apple-system"/>
              </a:rPr>
              <a:t>对于增加新的</a:t>
            </a:r>
            <a:r>
              <a:rPr lang="zh-CN" altLang="en-US" sz="1400" dirty="0" smtClean="0">
                <a:latin typeface="-apple-system"/>
              </a:rPr>
              <a:t>产品等级结构，</a:t>
            </a:r>
            <a:r>
              <a:rPr lang="zh-CN" altLang="en-US" sz="1400" dirty="0">
                <a:latin typeface="-apple-system"/>
              </a:rPr>
              <a:t>需要修改所有的工厂角色，包括抽象工厂类，在所有的工厂类中都需要增加生产新产品的方法，违背了</a:t>
            </a:r>
            <a:r>
              <a:rPr lang="zh-CN" altLang="en-US" sz="1400" dirty="0" smtClean="0">
                <a:latin typeface="-apple-system"/>
              </a:rPr>
              <a:t>“开闭原则”。</a:t>
            </a:r>
            <a:endParaRPr lang="zh-CN" altLang="en-US" sz="1400" dirty="0">
              <a:latin typeface="-apple-system"/>
            </a:endParaRPr>
          </a:p>
        </p:txBody>
      </p:sp>
      <p:sp>
        <p:nvSpPr>
          <p:cNvPr id="9" name="矩形 8"/>
          <p:cNvSpPr/>
          <p:nvPr/>
        </p:nvSpPr>
        <p:spPr>
          <a:xfrm>
            <a:off x="379040" y="2310198"/>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860598" y="947565"/>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60598" y="2316055"/>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设计模式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抽象</a:t>
            </a:r>
            <a:r>
              <a:rPr lang="zh-CN" altLang="en-US" sz="1800" dirty="0" smtClean="0">
                <a:latin typeface="微软雅黑" panose="020B0503020204020204" pitchFamily="34" charset="-122"/>
                <a:ea typeface="微软雅黑" panose="020B0503020204020204" pitchFamily="34" charset="-122"/>
              </a:rPr>
              <a:t>工厂模式</a:t>
            </a:r>
            <a:endParaRPr lang="zh-CN" altLang="en-US" sz="1800" dirty="0">
              <a:latin typeface="微软雅黑" panose="020B0503020204020204" pitchFamily="34" charset="-122"/>
              <a:ea typeface="微软雅黑" panose="020B0503020204020204" pitchFamily="34" charset="-122"/>
            </a:endParaRPr>
          </a:p>
        </p:txBody>
      </p:sp>
      <p:sp>
        <p:nvSpPr>
          <p:cNvPr id="12" name="内容占位符 2"/>
          <p:cNvSpPr txBox="1">
            <a:spLocks/>
          </p:cNvSpPr>
          <p:nvPr/>
        </p:nvSpPr>
        <p:spPr>
          <a:xfrm>
            <a:off x="860598" y="3693430"/>
            <a:ext cx="7400349" cy="331377"/>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600" b="1" dirty="0" smtClean="0"/>
              <a:t>“开闭原则”的倾斜性：增加新的产品族很方便，但是增加新的产品类别很麻烦。</a:t>
            </a:r>
            <a:endParaRPr lang="en-US" altLang="zh-CN" sz="1600" b="1" dirty="0" smtClean="0"/>
          </a:p>
        </p:txBody>
      </p:sp>
    </p:spTree>
    <p:extLst>
      <p:ext uri="{BB962C8B-B14F-4D97-AF65-F5344CB8AC3E}">
        <p14:creationId xmlns:p14="http://schemas.microsoft.com/office/powerpoint/2010/main" val="23615872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12</a:t>
            </a:fld>
            <a:endParaRPr lang="zh-CN" altLang="en-US" dirty="0">
              <a:solidFill>
                <a:prstClr val="black">
                  <a:tint val="75000"/>
                </a:prstClr>
              </a:solidFill>
            </a:endParaRPr>
          </a:p>
        </p:txBody>
      </p:sp>
      <p:sp>
        <p:nvSpPr>
          <p:cNvPr id="7" name="矩形 6"/>
          <p:cNvSpPr/>
          <p:nvPr/>
        </p:nvSpPr>
        <p:spPr>
          <a:xfrm>
            <a:off x="501279" y="783855"/>
            <a:ext cx="7704282" cy="3647152"/>
          </a:xfrm>
          <a:prstGeom prst="rect">
            <a:avLst/>
          </a:prstGeom>
          <a:ln>
            <a:solidFill>
              <a:schemeClr val="accent6">
                <a:lumMod val="75000"/>
              </a:schemeClr>
            </a:solidFill>
          </a:ln>
        </p:spPr>
        <p:txBody>
          <a:bodyPr wrap="square">
            <a:spAutoFit/>
          </a:bodyPr>
          <a:lstStyle/>
          <a:p>
            <a:pPr marL="342900" indent="-342900">
              <a:lnSpc>
                <a:spcPct val="150000"/>
              </a:lnSpc>
              <a:buFont typeface="+mj-ea"/>
              <a:buAutoNum type="circleNumDbPlain"/>
            </a:pPr>
            <a:r>
              <a:rPr lang="zh-CN" altLang="en-US" sz="1400" b="1" dirty="0">
                <a:solidFill>
                  <a:srgbClr val="FF0000"/>
                </a:solidFill>
                <a:latin typeface="宋体" panose="02010600030101010101" pitchFamily="2" charset="-122"/>
                <a:ea typeface="宋体" panose="02010600030101010101" pitchFamily="2" charset="-122"/>
              </a:rPr>
              <a:t>抽象工厂模式隔离了具体类的生成，使得客户并不需要知道什么被创建。</a:t>
            </a:r>
            <a:r>
              <a:rPr lang="zh-CN" altLang="en-US" sz="1400" b="1" dirty="0">
                <a:latin typeface="宋体" panose="02010600030101010101" pitchFamily="2" charset="-122"/>
                <a:ea typeface="宋体" panose="02010600030101010101" pitchFamily="2" charset="-122"/>
              </a:rPr>
              <a:t>由于这种隔离，更换一个具体工厂就变得相对容易，所有的具体工厂都实现了抽象工厂中定义的那些公共接口，因此只需改变具体工厂的实例，就可以在某种程度上改变整个软件系统的行为</a:t>
            </a:r>
            <a:r>
              <a:rPr lang="zh-CN" altLang="en-US" sz="1400" b="1" dirty="0" smtClean="0">
                <a:latin typeface="宋体" panose="02010600030101010101" pitchFamily="2" charset="-122"/>
                <a:ea typeface="宋体" panose="02010600030101010101" pitchFamily="2" charset="-122"/>
              </a:rPr>
              <a:t>。</a:t>
            </a:r>
            <a:endParaRPr lang="en-US" altLang="zh-CN" sz="1400" b="1" dirty="0" smtClean="0">
              <a:latin typeface="宋体" panose="02010600030101010101" pitchFamily="2" charset="-122"/>
              <a:ea typeface="宋体" panose="02010600030101010101" pitchFamily="2" charset="-122"/>
            </a:endParaRPr>
          </a:p>
          <a:p>
            <a:pPr marL="342900" indent="-342900">
              <a:lnSpc>
                <a:spcPct val="150000"/>
              </a:lnSpc>
              <a:buFont typeface="+mj-ea"/>
              <a:buAutoNum type="circleNumDbPlain"/>
            </a:pPr>
            <a:r>
              <a:rPr lang="zh-CN" altLang="en-US" sz="1400" b="1" dirty="0">
                <a:solidFill>
                  <a:srgbClr val="FF0000"/>
                </a:solidFill>
                <a:latin typeface="宋体" panose="02010600030101010101" pitchFamily="2" charset="-122"/>
                <a:ea typeface="宋体" panose="02010600030101010101" pitchFamily="2" charset="-122"/>
              </a:rPr>
              <a:t>系统中有多于一个的产品族，而每次只使用其中某一产品族。</a:t>
            </a:r>
            <a:r>
              <a:rPr lang="zh-CN" altLang="en-US" sz="1400" b="1" dirty="0">
                <a:latin typeface="宋体" panose="02010600030101010101" pitchFamily="2" charset="-122"/>
                <a:ea typeface="宋体" panose="02010600030101010101" pitchFamily="2" charset="-122"/>
              </a:rPr>
              <a:t>可以通过配置文件等方式来使得用户可以动态改变产品族，也可以很方便地增加新的产品族</a:t>
            </a:r>
            <a:r>
              <a:rPr lang="zh-CN" altLang="en-US" sz="1400" b="1" dirty="0" smtClean="0">
                <a:latin typeface="宋体" panose="02010600030101010101" pitchFamily="2" charset="-122"/>
                <a:ea typeface="宋体" panose="02010600030101010101" pitchFamily="2" charset="-122"/>
              </a:rPr>
              <a:t>。</a:t>
            </a:r>
            <a:endParaRPr lang="en-US" altLang="zh-CN" sz="1400" b="1" dirty="0" smtClean="0">
              <a:latin typeface="宋体" panose="02010600030101010101" pitchFamily="2" charset="-122"/>
              <a:ea typeface="宋体" panose="02010600030101010101" pitchFamily="2" charset="-122"/>
            </a:endParaRPr>
          </a:p>
          <a:p>
            <a:pPr marL="342900" indent="-342900">
              <a:lnSpc>
                <a:spcPct val="150000"/>
              </a:lnSpc>
              <a:buFont typeface="+mj-ea"/>
              <a:buAutoNum type="circleNumDbPlain"/>
            </a:pPr>
            <a:r>
              <a:rPr lang="zh-CN" altLang="en-US" sz="1400" b="1" dirty="0">
                <a:solidFill>
                  <a:srgbClr val="FF0000"/>
                </a:solidFill>
                <a:latin typeface="宋体" panose="02010600030101010101" pitchFamily="2" charset="-122"/>
                <a:ea typeface="宋体" panose="02010600030101010101" pitchFamily="2" charset="-122"/>
              </a:rPr>
              <a:t>属于同一个产品族的产品将在一起使用，这一约束必须在系统的设计中体现出来。</a:t>
            </a:r>
            <a:r>
              <a:rPr lang="zh-CN" altLang="en-US" sz="1400" b="1" dirty="0">
                <a:latin typeface="宋体" panose="02010600030101010101" pitchFamily="2" charset="-122"/>
                <a:ea typeface="宋体" panose="02010600030101010101" pitchFamily="2" charset="-122"/>
              </a:rPr>
              <a:t>同一个产品族中的产品可以是没有任何关系的对象，但是它们都具有一些共同的约束，如同一操作系统下的按钮和文本框，按钮与文本框之间没有直接关系，但它们都是属于某一操作系统的，此时具有一个共同的约束条件：操作系统的</a:t>
            </a:r>
            <a:r>
              <a:rPr lang="zh-CN" altLang="en-US" sz="1400" b="1" dirty="0" smtClean="0">
                <a:latin typeface="宋体" panose="02010600030101010101" pitchFamily="2" charset="-122"/>
                <a:ea typeface="宋体" panose="02010600030101010101" pitchFamily="2" charset="-122"/>
              </a:rPr>
              <a:t>类型</a:t>
            </a:r>
            <a:endParaRPr lang="en-US" altLang="zh-CN" sz="1400" b="1" dirty="0" smtClean="0">
              <a:latin typeface="宋体" panose="02010600030101010101" pitchFamily="2" charset="-122"/>
              <a:ea typeface="宋体" panose="02010600030101010101" pitchFamily="2" charset="-122"/>
            </a:endParaRPr>
          </a:p>
          <a:p>
            <a:pPr marL="342900" indent="-342900">
              <a:lnSpc>
                <a:spcPct val="150000"/>
              </a:lnSpc>
              <a:buFont typeface="+mj-ea"/>
              <a:buAutoNum type="circleNumDbPlain"/>
            </a:pPr>
            <a:r>
              <a:rPr lang="zh-CN" altLang="en-US" sz="1400" b="1" dirty="0" smtClean="0">
                <a:solidFill>
                  <a:srgbClr val="FF0000"/>
                </a:solidFill>
                <a:latin typeface="宋体" panose="02010600030101010101" pitchFamily="2" charset="-122"/>
                <a:ea typeface="宋体" panose="02010600030101010101" pitchFamily="2" charset="-122"/>
              </a:rPr>
              <a:t>产品</a:t>
            </a:r>
            <a:r>
              <a:rPr lang="zh-CN" altLang="en-US" sz="1400" b="1" dirty="0">
                <a:solidFill>
                  <a:srgbClr val="FF0000"/>
                </a:solidFill>
                <a:latin typeface="宋体" panose="02010600030101010101" pitchFamily="2" charset="-122"/>
                <a:ea typeface="宋体" panose="02010600030101010101" pitchFamily="2" charset="-122"/>
              </a:rPr>
              <a:t>等级结构稳定</a:t>
            </a:r>
            <a:r>
              <a:rPr lang="zh-CN" altLang="en-US" sz="1400" b="1" dirty="0">
                <a:latin typeface="宋体" panose="02010600030101010101" pitchFamily="2" charset="-122"/>
                <a:ea typeface="宋体" panose="02010600030101010101" pitchFamily="2" charset="-122"/>
              </a:rPr>
              <a:t>，设计完成之后，不会向系统中增加新的产品等级结构或者删除已有的产品等级结构。</a:t>
            </a:r>
          </a:p>
        </p:txBody>
      </p:sp>
      <p:sp>
        <p:nvSpPr>
          <p:cNvPr id="13" name="文本占位符 1"/>
          <p:cNvSpPr>
            <a:spLocks noGrp="1"/>
          </p:cNvSpPr>
          <p:nvPr>
            <p:ph type="body" sz="quarter" idx="10"/>
          </p:nvPr>
        </p:nvSpPr>
        <p:spPr>
          <a:xfrm>
            <a:off x="809798" y="217645"/>
            <a:ext cx="3672147" cy="418934"/>
          </a:xfrm>
        </p:spPr>
        <p:txBody>
          <a:bodyPr>
            <a:normAutofit fontScale="92500"/>
          </a:bodyPr>
          <a:lstStyle/>
          <a:p>
            <a:r>
              <a:rPr lang="zh-CN" altLang="en-US" sz="1800" dirty="0" smtClean="0">
                <a:latin typeface="微软雅黑" panose="020B0503020204020204" pitchFamily="34" charset="-122"/>
                <a:ea typeface="微软雅黑" panose="020B0503020204020204" pitchFamily="34" charset="-122"/>
              </a:rPr>
              <a:t>设计模式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抽象</a:t>
            </a:r>
            <a:r>
              <a:rPr lang="zh-CN" altLang="en-US" sz="1800" dirty="0" smtClean="0">
                <a:latin typeface="微软雅黑" panose="020B0503020204020204" pitchFamily="34" charset="-122"/>
                <a:ea typeface="微软雅黑" panose="020B0503020204020204" pitchFamily="34" charset="-122"/>
              </a:rPr>
              <a:t>工厂模式的适用场景</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852829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2011461"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建造者模式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5460" y="780910"/>
            <a:ext cx="7926179" cy="3550809"/>
          </a:xfrm>
          <a:prstGeom prst="rect">
            <a:avLst/>
          </a:prstGeom>
        </p:spPr>
      </p:pic>
    </p:spTree>
    <p:extLst>
      <p:ext uri="{BB962C8B-B14F-4D97-AF65-F5344CB8AC3E}">
        <p14:creationId xmlns:p14="http://schemas.microsoft.com/office/powerpoint/2010/main" val="3115277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标题 4"/>
          <p:cNvSpPr txBox="1">
            <a:spLocks/>
          </p:cNvSpPr>
          <p:nvPr/>
        </p:nvSpPr>
        <p:spPr>
          <a:xfrm>
            <a:off x="933367" y="115463"/>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600" b="1" dirty="0" smtClean="0">
                <a:ea typeface="宋体" panose="02010600030101010101" pitchFamily="2" charset="-122"/>
              </a:rPr>
              <a:t>当一个类的构造函数参数个数超过</a:t>
            </a:r>
            <a:r>
              <a:rPr lang="en-US" altLang="zh-CN" sz="1600" b="1" dirty="0" smtClean="0">
                <a:ea typeface="宋体" panose="02010600030101010101" pitchFamily="2" charset="-122"/>
              </a:rPr>
              <a:t>4</a:t>
            </a:r>
            <a:r>
              <a:rPr lang="zh-CN" altLang="en-US" sz="1600" b="1" dirty="0" smtClean="0">
                <a:ea typeface="宋体" panose="02010600030101010101" pitchFamily="2" charset="-122"/>
              </a:rPr>
              <a:t>个，而这些参数有些是可选的参数，如果使用折叠构造函数模式</a:t>
            </a:r>
            <a:r>
              <a:rPr lang="zh-CN" altLang="en-US" sz="1600" b="1" dirty="0">
                <a:ea typeface="宋体" panose="02010600030101010101" pitchFamily="2" charset="-122"/>
              </a:rPr>
              <a:t>来</a:t>
            </a:r>
            <a:r>
              <a:rPr lang="zh-CN" altLang="en-US" sz="1600" b="1" dirty="0" smtClean="0">
                <a:ea typeface="宋体" panose="02010600030101010101" pitchFamily="2" charset="-122"/>
              </a:rPr>
              <a:t>构造这个类的实例</a:t>
            </a:r>
            <a:endParaRPr lang="en-US" altLang="zh-CN" sz="1600" b="1" dirty="0">
              <a:latin typeface="Times New Roman" panose="02020603050405020304" pitchFamily="18" charset="0"/>
              <a:ea typeface="宋体" panose="02010600030101010101" pitchFamily="2" charset="-122"/>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19" y="907726"/>
            <a:ext cx="3324689" cy="1842381"/>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4958" y="907726"/>
            <a:ext cx="5839041" cy="3957950"/>
          </a:xfrm>
          <a:prstGeom prst="rect">
            <a:avLst/>
          </a:prstGeom>
        </p:spPr>
      </p:pic>
      <p:sp>
        <p:nvSpPr>
          <p:cNvPr id="6" name="标题 4"/>
          <p:cNvSpPr txBox="1">
            <a:spLocks/>
          </p:cNvSpPr>
          <p:nvPr/>
        </p:nvSpPr>
        <p:spPr>
          <a:xfrm>
            <a:off x="160396" y="3565637"/>
            <a:ext cx="3490529"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600" b="1" dirty="0" smtClean="0">
                <a:solidFill>
                  <a:srgbClr val="FF0000"/>
                </a:solidFill>
                <a:latin typeface="黑体" panose="02010609060101010101" pitchFamily="49" charset="-122"/>
                <a:ea typeface="黑体" panose="02010609060101010101" pitchFamily="49" charset="-122"/>
              </a:rPr>
              <a:t>很多参数时容易出错，难以阅读</a:t>
            </a:r>
            <a:endParaRPr lang="en-US" altLang="zh-CN" sz="1600" b="1" dirty="0" smtClean="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a:r>
            <a:br>
              <a:rPr lang="zh-CN" altLang="en-US" sz="1200" dirty="0">
                <a:latin typeface="黑体" panose="02010609060101010101" pitchFamily="49" charset="-122"/>
                <a:ea typeface="黑体" panose="02010609060101010101" pitchFamily="49" charset="-122"/>
              </a:rPr>
            </a:br>
            <a:endParaRPr lang="zh-CN" altLang="en-US" sz="1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96082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设计模式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建造者模式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4" name="标题 4"/>
          <p:cNvSpPr txBox="1">
            <a:spLocks/>
          </p:cNvSpPr>
          <p:nvPr/>
        </p:nvSpPr>
        <p:spPr>
          <a:xfrm>
            <a:off x="809798" y="630100"/>
            <a:ext cx="5722620" cy="39662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zh-CN" altLang="en-US" sz="1400" b="1" dirty="0">
              <a:solidFill>
                <a:srgbClr val="4ACBD6"/>
              </a:solidFill>
              <a:latin typeface="微软雅黑" panose="020B0503020204020204" pitchFamily="34" charset="-122"/>
              <a:ea typeface="微软雅黑" panose="020B0503020204020204" pitchFamily="34" charset="-122"/>
            </a:endParaRPr>
          </a:p>
        </p:txBody>
      </p:sp>
      <p:sp>
        <p:nvSpPr>
          <p:cNvPr id="24" name="标题 4"/>
          <p:cNvSpPr txBox="1">
            <a:spLocks/>
          </p:cNvSpPr>
          <p:nvPr/>
        </p:nvSpPr>
        <p:spPr>
          <a:xfrm>
            <a:off x="998007" y="510717"/>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600" b="1" dirty="0">
                <a:ea typeface="宋体" panose="02010600030101010101" pitchFamily="2" charset="-122"/>
              </a:rPr>
              <a:t>将一个复杂对象的构建与它的表示分离，使得同样的构建过程可以创建不同的表示。</a:t>
            </a:r>
          </a:p>
          <a:p>
            <a:pPr>
              <a:lnSpc>
                <a:spcPct val="150000"/>
              </a:lnSpc>
            </a:pPr>
            <a:endParaRPr lang="en-US" altLang="zh-CN" sz="1600" b="1" dirty="0">
              <a:latin typeface="Times New Roman" panose="02020603050405020304" pitchFamily="18" charset="0"/>
              <a:ea typeface="宋体" panose="02010600030101010101" pitchFamily="2" charset="-122"/>
            </a:endParaRPr>
          </a:p>
        </p:txBody>
      </p:sp>
      <p:pic>
        <p:nvPicPr>
          <p:cNvPr id="11" name="图片 10"/>
          <p:cNvPicPr>
            <a:picLocks noChangeAspect="1"/>
          </p:cNvPicPr>
          <p:nvPr/>
        </p:nvPicPr>
        <p:blipFill>
          <a:blip r:embed="rId3"/>
          <a:stretch>
            <a:fillRect/>
          </a:stretch>
        </p:blipFill>
        <p:spPr>
          <a:xfrm>
            <a:off x="377190" y="1411881"/>
            <a:ext cx="4645327" cy="3349771"/>
          </a:xfrm>
          <a:prstGeom prst="rect">
            <a:avLst/>
          </a:prstGeom>
        </p:spPr>
      </p:pic>
      <p:sp>
        <p:nvSpPr>
          <p:cNvPr id="12" name="矩形 11"/>
          <p:cNvSpPr/>
          <p:nvPr/>
        </p:nvSpPr>
        <p:spPr>
          <a:xfrm>
            <a:off x="5306190" y="1026724"/>
            <a:ext cx="3350529" cy="3970318"/>
          </a:xfrm>
          <a:prstGeom prst="rect">
            <a:avLst/>
          </a:prstGeom>
          <a:ln>
            <a:solidFill>
              <a:schemeClr val="tx1"/>
            </a:solidFill>
          </a:ln>
        </p:spPr>
        <p:txBody>
          <a:bodyPr wrap="square">
            <a:spAutoFit/>
          </a:bodyPr>
          <a:lstStyle/>
          <a:p>
            <a:pPr>
              <a:lnSpc>
                <a:spcPct val="150000"/>
              </a:lnSpc>
            </a:pPr>
            <a:r>
              <a:rPr lang="en-US" altLang="zh-CN" sz="1200" b="1" dirty="0">
                <a:latin typeface="Times New Roman" panose="02020603050405020304" pitchFamily="18" charset="0"/>
                <a:ea typeface="宋体" panose="02010600030101010101" pitchFamily="2" charset="-122"/>
              </a:rPr>
              <a:t>Product(</a:t>
            </a:r>
            <a:r>
              <a:rPr lang="zh-CN" altLang="en-US" sz="1200" b="1" dirty="0">
                <a:latin typeface="Times New Roman" panose="02020603050405020304" pitchFamily="18" charset="0"/>
                <a:ea typeface="宋体" panose="02010600030101010101" pitchFamily="2" charset="-122"/>
              </a:rPr>
              <a:t>产品</a:t>
            </a:r>
            <a:r>
              <a:rPr lang="en-US" altLang="zh-CN" sz="1200" b="1" dirty="0">
                <a:latin typeface="Times New Roman" panose="02020603050405020304" pitchFamily="18" charset="0"/>
                <a:ea typeface="宋体" panose="02010600030101010101" pitchFamily="2" charset="-122"/>
              </a:rPr>
              <a:t>)</a:t>
            </a:r>
          </a:p>
          <a:p>
            <a:pPr>
              <a:lnSpc>
                <a:spcPct val="150000"/>
              </a:lnSpc>
            </a:pPr>
            <a:r>
              <a:rPr lang="zh-CN" altLang="en-US" sz="1200" dirty="0"/>
              <a:t>最终要生成的对象，例如 </a:t>
            </a:r>
            <a:r>
              <a:rPr lang="en-US" altLang="zh-CN" sz="1200" dirty="0"/>
              <a:t>Computer</a:t>
            </a:r>
            <a:r>
              <a:rPr lang="zh-CN" altLang="en-US" sz="1200" dirty="0"/>
              <a:t>实例。</a:t>
            </a:r>
            <a:endParaRPr lang="en-US" altLang="zh-CN" sz="1200" b="1" dirty="0">
              <a:latin typeface="Times New Roman" panose="02020603050405020304" pitchFamily="18" charset="0"/>
              <a:ea typeface="宋体" panose="02010600030101010101" pitchFamily="2" charset="-122"/>
            </a:endParaRPr>
          </a:p>
          <a:p>
            <a:pPr>
              <a:lnSpc>
                <a:spcPct val="150000"/>
              </a:lnSpc>
            </a:pPr>
            <a:r>
              <a:rPr lang="en-US" altLang="zh-CN" sz="1200" b="1" dirty="0" smtClean="0">
                <a:latin typeface="Times New Roman" panose="02020603050405020304" pitchFamily="18" charset="0"/>
                <a:ea typeface="宋体" panose="02010600030101010101" pitchFamily="2" charset="-122"/>
              </a:rPr>
              <a:t>Builder(</a:t>
            </a:r>
            <a:r>
              <a:rPr lang="zh-CN" altLang="en-US" sz="1200" b="1" dirty="0" smtClean="0">
                <a:latin typeface="Times New Roman" panose="02020603050405020304" pitchFamily="18" charset="0"/>
                <a:ea typeface="宋体" panose="02010600030101010101" pitchFamily="2" charset="-122"/>
              </a:rPr>
              <a:t>抽象建造者</a:t>
            </a:r>
            <a:r>
              <a:rPr lang="en-US" altLang="zh-CN" sz="1200" b="1" dirty="0" smtClean="0">
                <a:latin typeface="Times New Roman" panose="02020603050405020304" pitchFamily="18" charset="0"/>
                <a:ea typeface="宋体" panose="02010600030101010101" pitchFamily="2" charset="-122"/>
              </a:rPr>
              <a:t>)</a:t>
            </a:r>
          </a:p>
          <a:p>
            <a:pPr>
              <a:lnSpc>
                <a:spcPct val="150000"/>
              </a:lnSpc>
            </a:pPr>
            <a:r>
              <a:rPr lang="zh-CN" altLang="en-US" sz="1200" dirty="0" smtClean="0">
                <a:latin typeface="Times New Roman" panose="02020603050405020304" pitchFamily="18" charset="0"/>
                <a:ea typeface="宋体" panose="02010600030101010101" pitchFamily="2" charset="-122"/>
              </a:rPr>
              <a:t>构建者的抽象基类。其定义了构建</a:t>
            </a:r>
            <a:r>
              <a:rPr lang="en-US" altLang="zh-CN" sz="1200" dirty="0" smtClean="0">
                <a:latin typeface="Times New Roman" panose="02020603050405020304" pitchFamily="18" charset="0"/>
                <a:ea typeface="宋体" panose="02010600030101010101" pitchFamily="2" charset="-122"/>
              </a:rPr>
              <a:t>Product</a:t>
            </a:r>
            <a:r>
              <a:rPr lang="zh-CN" altLang="en-US" sz="1200" dirty="0" smtClean="0">
                <a:latin typeface="Times New Roman" panose="02020603050405020304" pitchFamily="18" charset="0"/>
                <a:ea typeface="宋体" panose="02010600030101010101" pitchFamily="2" charset="-122"/>
              </a:rPr>
              <a:t>的抽象步骤，其实体类需要实现这些步骤，会包含一个返回最终产品的方法 </a:t>
            </a:r>
            <a:r>
              <a:rPr lang="en-US" altLang="zh-CN" sz="1200" dirty="0" err="1" smtClean="0">
                <a:latin typeface="Times New Roman" panose="02020603050405020304" pitchFamily="18" charset="0"/>
                <a:ea typeface="宋体" panose="02010600030101010101" pitchFamily="2" charset="-122"/>
              </a:rPr>
              <a:t>Product.getProduct</a:t>
            </a:r>
            <a:r>
              <a:rPr lang="en-US" altLang="zh-CN" sz="1200" dirty="0" smtClean="0">
                <a:latin typeface="Times New Roman" panose="02020603050405020304" pitchFamily="18" charset="0"/>
                <a:ea typeface="宋体" panose="02010600030101010101" pitchFamily="2" charset="-122"/>
              </a:rPr>
              <a:t>()</a:t>
            </a:r>
          </a:p>
          <a:p>
            <a:pPr>
              <a:lnSpc>
                <a:spcPct val="150000"/>
              </a:lnSpc>
            </a:pPr>
            <a:r>
              <a:rPr lang="en-US" altLang="zh-CN" sz="1200" b="1" dirty="0" err="1" smtClean="0">
                <a:latin typeface="Times New Roman" panose="02020603050405020304" pitchFamily="18" charset="0"/>
                <a:ea typeface="宋体" panose="02010600030101010101" pitchFamily="2" charset="-122"/>
              </a:rPr>
              <a:t>ConcreteBuilder</a:t>
            </a:r>
            <a:r>
              <a:rPr lang="en-US" altLang="zh-CN" sz="1200" b="1" dirty="0" smtClean="0">
                <a:latin typeface="Times New Roman" panose="02020603050405020304" pitchFamily="18" charset="0"/>
                <a:ea typeface="宋体" panose="02010600030101010101" pitchFamily="2" charset="-122"/>
              </a:rPr>
              <a:t>(</a:t>
            </a:r>
            <a:r>
              <a:rPr lang="zh-CN" altLang="en-US" sz="1200" b="1" dirty="0" smtClean="0">
                <a:latin typeface="Times New Roman" panose="02020603050405020304" pitchFamily="18" charset="0"/>
                <a:ea typeface="宋体" panose="02010600030101010101" pitchFamily="2" charset="-122"/>
              </a:rPr>
              <a:t>具体建造者</a:t>
            </a:r>
            <a:r>
              <a:rPr lang="en-US" altLang="zh-CN" sz="1200" b="1" dirty="0" smtClean="0">
                <a:latin typeface="Times New Roman" panose="02020603050405020304" pitchFamily="18" charset="0"/>
                <a:ea typeface="宋体" panose="02010600030101010101" pitchFamily="2" charset="-122"/>
              </a:rPr>
              <a:t>)</a:t>
            </a:r>
          </a:p>
          <a:p>
            <a:pPr>
              <a:lnSpc>
                <a:spcPct val="150000"/>
              </a:lnSpc>
            </a:pPr>
            <a:r>
              <a:rPr lang="en-US" altLang="zh-CN" sz="1200" dirty="0" smtClean="0">
                <a:latin typeface="Times New Roman" panose="02020603050405020304" pitchFamily="18" charset="0"/>
                <a:ea typeface="宋体" panose="02010600030101010101" pitchFamily="2" charset="-122"/>
              </a:rPr>
              <a:t>Builder</a:t>
            </a:r>
            <a:r>
              <a:rPr lang="zh-CN" altLang="en-US" sz="1200" dirty="0" smtClean="0">
                <a:latin typeface="Times New Roman" panose="02020603050405020304" pitchFamily="18" charset="0"/>
                <a:ea typeface="宋体" panose="02010600030101010101" pitchFamily="2" charset="-122"/>
              </a:rPr>
              <a:t>的实现类</a:t>
            </a:r>
            <a:endParaRPr lang="en-US" altLang="zh-CN" sz="1200" dirty="0" smtClean="0">
              <a:latin typeface="Times New Roman" panose="02020603050405020304" pitchFamily="18" charset="0"/>
              <a:ea typeface="宋体" panose="02010600030101010101" pitchFamily="2" charset="-122"/>
            </a:endParaRPr>
          </a:p>
          <a:p>
            <a:pPr>
              <a:lnSpc>
                <a:spcPct val="150000"/>
              </a:lnSpc>
            </a:pPr>
            <a:r>
              <a:rPr lang="en-US" altLang="zh-CN" sz="1200" b="1" dirty="0" smtClean="0">
                <a:latin typeface="Times New Roman" panose="02020603050405020304" pitchFamily="18" charset="0"/>
                <a:ea typeface="宋体" panose="02010600030101010101" pitchFamily="2" charset="-122"/>
              </a:rPr>
              <a:t>Director(</a:t>
            </a:r>
            <a:r>
              <a:rPr lang="zh-CN" altLang="en-US" sz="1200" b="1" dirty="0" smtClean="0">
                <a:latin typeface="Times New Roman" panose="02020603050405020304" pitchFamily="18" charset="0"/>
                <a:ea typeface="宋体" panose="02010600030101010101" pitchFamily="2" charset="-122"/>
              </a:rPr>
              <a:t>指挥者</a:t>
            </a:r>
            <a:r>
              <a:rPr lang="en-US" altLang="zh-CN" sz="1200" b="1" dirty="0" smtClean="0">
                <a:latin typeface="Times New Roman" panose="02020603050405020304" pitchFamily="18" charset="0"/>
                <a:ea typeface="宋体" panose="02010600030101010101" pitchFamily="2" charset="-122"/>
              </a:rPr>
              <a:t>)</a:t>
            </a:r>
          </a:p>
          <a:p>
            <a:pPr>
              <a:lnSpc>
                <a:spcPct val="150000"/>
              </a:lnSpc>
            </a:pPr>
            <a:r>
              <a:rPr lang="zh-CN" altLang="en-US" sz="1200" dirty="0" smtClean="0">
                <a:latin typeface="Times New Roman" panose="02020603050405020304" pitchFamily="18" charset="0"/>
                <a:ea typeface="宋体" panose="02010600030101010101" pitchFamily="2" charset="-122"/>
              </a:rPr>
              <a:t>决定如何构建最终产品的算法，其会包含一个负责组装的方法 </a:t>
            </a:r>
            <a:r>
              <a:rPr lang="en-US" altLang="zh-CN" sz="1200" dirty="0" smtClean="0">
                <a:latin typeface="Times New Roman" panose="02020603050405020304" pitchFamily="18" charset="0"/>
                <a:ea typeface="宋体" panose="02010600030101010101" pitchFamily="2" charset="-122"/>
              </a:rPr>
              <a:t>void Construct</a:t>
            </a:r>
            <a:r>
              <a:rPr lang="zh-CN" altLang="en-US" sz="1200" dirty="0" smtClean="0">
                <a:latin typeface="Times New Roman" panose="02020603050405020304" pitchFamily="18" charset="0"/>
                <a:ea typeface="宋体" panose="02010600030101010101" pitchFamily="2" charset="-122"/>
              </a:rPr>
              <a:t>（</a:t>
            </a:r>
            <a:r>
              <a:rPr lang="en-US" altLang="zh-CN" sz="1200" dirty="0" smtClean="0">
                <a:latin typeface="Times New Roman" panose="02020603050405020304" pitchFamily="18" charset="0"/>
                <a:ea typeface="宋体" panose="02010600030101010101" pitchFamily="2" charset="-122"/>
              </a:rPr>
              <a:t>Builder </a:t>
            </a:r>
            <a:r>
              <a:rPr lang="en-US" altLang="zh-CN" sz="1200" dirty="0" err="1" smtClean="0">
                <a:latin typeface="Times New Roman" panose="02020603050405020304" pitchFamily="18" charset="0"/>
                <a:ea typeface="宋体" panose="02010600030101010101" pitchFamily="2" charset="-122"/>
              </a:rPr>
              <a:t>builder</a:t>
            </a:r>
            <a:r>
              <a:rPr lang="zh-CN" altLang="en-US" sz="1200" dirty="0" smtClean="0">
                <a:latin typeface="Times New Roman" panose="02020603050405020304" pitchFamily="18" charset="0"/>
                <a:ea typeface="宋体" panose="02010600030101010101" pitchFamily="2" charset="-122"/>
              </a:rPr>
              <a:t>）</a:t>
            </a:r>
            <a:endParaRPr lang="en-US" altLang="zh-CN" sz="1200" dirty="0" smtClean="0">
              <a:latin typeface="Times New Roman" panose="02020603050405020304" pitchFamily="18" charset="0"/>
              <a:ea typeface="宋体" panose="02010600030101010101" pitchFamily="2" charset="-122"/>
            </a:endParaRPr>
          </a:p>
          <a:p>
            <a:pPr>
              <a:lnSpc>
                <a:spcPct val="150000"/>
              </a:lnSpc>
            </a:pPr>
            <a:r>
              <a:rPr lang="zh-CN" altLang="en-US" sz="1200" dirty="0">
                <a:latin typeface="Times New Roman" panose="02020603050405020304" pitchFamily="18" charset="0"/>
                <a:ea typeface="宋体" panose="02010600030101010101" pitchFamily="2" charset="-122"/>
              </a:rPr>
              <a:t>在</a:t>
            </a:r>
            <a:r>
              <a:rPr lang="zh-CN" altLang="en-US" sz="1200" dirty="0" smtClean="0">
                <a:latin typeface="Times New Roman" panose="02020603050405020304" pitchFamily="18" charset="0"/>
                <a:ea typeface="宋体" panose="02010600030101010101" pitchFamily="2" charset="-122"/>
              </a:rPr>
              <a:t>这个方法中通过调用</a:t>
            </a:r>
            <a:r>
              <a:rPr lang="en-US" altLang="zh-CN" sz="1200" dirty="0" smtClean="0">
                <a:latin typeface="Times New Roman" panose="02020603050405020304" pitchFamily="18" charset="0"/>
                <a:ea typeface="宋体" panose="02010600030101010101" pitchFamily="2" charset="-122"/>
              </a:rPr>
              <a:t>builder</a:t>
            </a:r>
            <a:r>
              <a:rPr lang="zh-CN" altLang="en-US" sz="1200" dirty="0" smtClean="0">
                <a:latin typeface="Times New Roman" panose="02020603050405020304" pitchFamily="18" charset="0"/>
                <a:ea typeface="宋体" panose="02010600030101010101" pitchFamily="2" charset="-122"/>
              </a:rPr>
              <a:t>的方法就可以设置</a:t>
            </a:r>
            <a:r>
              <a:rPr lang="en-US" altLang="zh-CN" sz="1200" dirty="0" smtClean="0">
                <a:latin typeface="Times New Roman" panose="02020603050405020304" pitchFamily="18" charset="0"/>
                <a:ea typeface="宋体" panose="02010600030101010101" pitchFamily="2" charset="-122"/>
              </a:rPr>
              <a:t>builder</a:t>
            </a:r>
            <a:r>
              <a:rPr lang="zh-CN" altLang="en-US" sz="1200" dirty="0" smtClean="0">
                <a:latin typeface="Times New Roman" panose="02020603050405020304" pitchFamily="18" charset="0"/>
                <a:ea typeface="宋体" panose="02010600030101010101" pitchFamily="2" charset="-122"/>
              </a:rPr>
              <a:t>，设置完成通过</a:t>
            </a:r>
            <a:r>
              <a:rPr lang="en-US" altLang="zh-CN" sz="1200" dirty="0" err="1" smtClean="0">
                <a:latin typeface="Times New Roman" panose="02020603050405020304" pitchFamily="18" charset="0"/>
                <a:ea typeface="宋体" panose="02010600030101010101" pitchFamily="2" charset="-122"/>
              </a:rPr>
              <a:t>getProduct</a:t>
            </a:r>
            <a:r>
              <a:rPr lang="zh-CN" altLang="en-US" sz="1200" dirty="0" smtClean="0">
                <a:latin typeface="Times New Roman" panose="02020603050405020304" pitchFamily="18" charset="0"/>
                <a:ea typeface="宋体" panose="02010600030101010101" pitchFamily="2" charset="-122"/>
              </a:rPr>
              <a:t>（）获得最终产品</a:t>
            </a:r>
            <a:endParaRPr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986299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4931" y="-1"/>
            <a:ext cx="4281250" cy="5103249"/>
          </a:xfrm>
          <a:prstGeom prst="rect">
            <a:avLst/>
          </a:prstGeom>
        </p:spPr>
      </p:pic>
      <p:sp>
        <p:nvSpPr>
          <p:cNvPr id="5" name="文本框 4"/>
          <p:cNvSpPr txBox="1"/>
          <p:nvPr/>
        </p:nvSpPr>
        <p:spPr>
          <a:xfrm>
            <a:off x="926962" y="1643329"/>
            <a:ext cx="2136612" cy="1169551"/>
          </a:xfrm>
          <a:prstGeom prst="rect">
            <a:avLst/>
          </a:prstGeom>
          <a:noFill/>
          <a:ln>
            <a:solidFill>
              <a:schemeClr val="tx1"/>
            </a:solidFill>
          </a:ln>
        </p:spPr>
        <p:txBody>
          <a:bodyPr wrap="square" rtlCol="0">
            <a:spAutoFit/>
          </a:bodyPr>
          <a:lstStyle/>
          <a:p>
            <a:r>
              <a:rPr lang="en-US" altLang="zh-CN" sz="1400" b="1" dirty="0">
                <a:solidFill>
                  <a:srgbClr val="FF0000"/>
                </a:solidFill>
              </a:rPr>
              <a:t>Product(</a:t>
            </a:r>
            <a:r>
              <a:rPr lang="zh-CN" altLang="en-US" sz="1400" b="1" dirty="0">
                <a:solidFill>
                  <a:srgbClr val="FF0000"/>
                </a:solidFill>
              </a:rPr>
              <a:t>产品</a:t>
            </a:r>
            <a:r>
              <a:rPr lang="en-US" altLang="zh-CN" sz="1400" b="1" dirty="0">
                <a:solidFill>
                  <a:srgbClr val="FF0000"/>
                </a:solidFill>
              </a:rPr>
              <a:t>)</a:t>
            </a:r>
          </a:p>
          <a:p>
            <a:endParaRPr lang="zh-CN" altLang="en-US" sz="1400" b="1" dirty="0"/>
          </a:p>
          <a:p>
            <a:r>
              <a:rPr lang="zh-CN" altLang="en-US" sz="1400" b="1" dirty="0"/>
              <a:t>最终要生成的对象，</a:t>
            </a:r>
          </a:p>
          <a:p>
            <a:endParaRPr lang="zh-CN" altLang="en-US" sz="1400" b="1" dirty="0"/>
          </a:p>
          <a:p>
            <a:r>
              <a:rPr lang="zh-CN" altLang="en-US" sz="1400" b="1" dirty="0"/>
              <a:t>例如 </a:t>
            </a:r>
            <a:r>
              <a:rPr lang="en-US" altLang="zh-CN" sz="1400" b="1" dirty="0"/>
              <a:t>Computer</a:t>
            </a:r>
            <a:r>
              <a:rPr lang="zh-CN" altLang="en-US" sz="1400" b="1" dirty="0"/>
              <a:t>实例。</a:t>
            </a:r>
          </a:p>
        </p:txBody>
      </p:sp>
    </p:spTree>
    <p:extLst>
      <p:ext uri="{BB962C8B-B14F-4D97-AF65-F5344CB8AC3E}">
        <p14:creationId xmlns:p14="http://schemas.microsoft.com/office/powerpoint/2010/main" val="13820776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0" name="标题 4"/>
          <p:cNvSpPr txBox="1">
            <a:spLocks/>
          </p:cNvSpPr>
          <p:nvPr/>
        </p:nvSpPr>
        <p:spPr>
          <a:xfrm>
            <a:off x="185840" y="791112"/>
            <a:ext cx="5202359"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80000"/>
              </a:lnSpc>
              <a:spcBef>
                <a:spcPts val="750"/>
              </a:spcBef>
            </a:pPr>
            <a:endParaRPr lang="en-US" altLang="zh-CN" sz="1600" b="1" dirty="0">
              <a:latin typeface="微软雅黑" panose="020B0503020204020204" pitchFamily="34" charset="-122"/>
              <a:ea typeface="微软雅黑" panose="020B0503020204020204" pitchFamily="34" charset="-122"/>
              <a:cs typeface="Arial"/>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095" y="3105548"/>
            <a:ext cx="4020111" cy="1762371"/>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0836" y="383146"/>
            <a:ext cx="4430082" cy="4616146"/>
          </a:xfrm>
          <a:prstGeom prst="rect">
            <a:avLst/>
          </a:prstGeom>
        </p:spPr>
      </p:pic>
      <p:sp>
        <p:nvSpPr>
          <p:cNvPr id="9" name="标题 4"/>
          <p:cNvSpPr txBox="1">
            <a:spLocks/>
          </p:cNvSpPr>
          <p:nvPr/>
        </p:nvSpPr>
        <p:spPr>
          <a:xfrm>
            <a:off x="4302864" y="88854"/>
            <a:ext cx="5202359"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80000"/>
              </a:lnSpc>
              <a:spcBef>
                <a:spcPts val="750"/>
              </a:spcBef>
            </a:pPr>
            <a:r>
              <a:rPr lang="en-US" altLang="zh-CN" sz="1600" b="1" dirty="0" err="1">
                <a:solidFill>
                  <a:srgbClr val="FF0000"/>
                </a:solidFill>
                <a:latin typeface="微软雅黑" panose="020B0503020204020204" pitchFamily="34" charset="-122"/>
                <a:ea typeface="微软雅黑" panose="020B0503020204020204" pitchFamily="34" charset="-122"/>
                <a:cs typeface="Arial"/>
              </a:rPr>
              <a:t>ConcreteBuilder</a:t>
            </a:r>
            <a:r>
              <a:rPr lang="en-US" altLang="zh-CN" sz="1600" b="1" dirty="0">
                <a:solidFill>
                  <a:srgbClr val="FF0000"/>
                </a:solidFill>
                <a:latin typeface="微软雅黑" panose="020B0503020204020204" pitchFamily="34" charset="-122"/>
                <a:ea typeface="微软雅黑" panose="020B0503020204020204" pitchFamily="34" charset="-122"/>
                <a:cs typeface="Arial"/>
              </a:rPr>
              <a:t>(</a:t>
            </a:r>
            <a:r>
              <a:rPr lang="zh-CN" altLang="en-US" sz="1600" b="1" dirty="0">
                <a:solidFill>
                  <a:srgbClr val="FF0000"/>
                </a:solidFill>
                <a:latin typeface="微软雅黑" panose="020B0503020204020204" pitchFamily="34" charset="-122"/>
                <a:ea typeface="微软雅黑" panose="020B0503020204020204" pitchFamily="34" charset="-122"/>
                <a:cs typeface="Arial"/>
              </a:rPr>
              <a:t>具体建造者</a:t>
            </a:r>
            <a:r>
              <a:rPr lang="en-US" altLang="zh-CN" sz="1600" b="1" dirty="0" smtClean="0">
                <a:solidFill>
                  <a:srgbClr val="FF0000"/>
                </a:solidFill>
                <a:latin typeface="微软雅黑" panose="020B0503020204020204" pitchFamily="34" charset="-122"/>
                <a:ea typeface="微软雅黑" panose="020B0503020204020204" pitchFamily="34" charset="-122"/>
                <a:cs typeface="Arial"/>
              </a:rPr>
              <a:t>) </a:t>
            </a:r>
            <a:r>
              <a:rPr lang="zh-CN" altLang="en-US" sz="1600" b="1" dirty="0" smtClean="0">
                <a:solidFill>
                  <a:srgbClr val="FF0000"/>
                </a:solidFill>
                <a:latin typeface="微软雅黑" panose="020B0503020204020204" pitchFamily="34" charset="-122"/>
                <a:ea typeface="微软雅黑" panose="020B0503020204020204" pitchFamily="34" charset="-122"/>
                <a:cs typeface="Arial"/>
              </a:rPr>
              <a:t>：</a:t>
            </a:r>
            <a:r>
              <a:rPr lang="en-US" altLang="zh-CN" sz="1600" b="1" dirty="0" smtClean="0">
                <a:solidFill>
                  <a:srgbClr val="FF0000"/>
                </a:solidFill>
                <a:latin typeface="微软雅黑" panose="020B0503020204020204" pitchFamily="34" charset="-122"/>
                <a:ea typeface="微软雅黑" panose="020B0503020204020204" pitchFamily="34" charset="-122"/>
                <a:cs typeface="Arial"/>
              </a:rPr>
              <a:t>Builder</a:t>
            </a:r>
            <a:r>
              <a:rPr lang="zh-CN" altLang="en-US" sz="1600" b="1" dirty="0" smtClean="0">
                <a:solidFill>
                  <a:srgbClr val="FF0000"/>
                </a:solidFill>
                <a:latin typeface="微软雅黑" panose="020B0503020204020204" pitchFamily="34" charset="-122"/>
                <a:ea typeface="微软雅黑" panose="020B0503020204020204" pitchFamily="34" charset="-122"/>
                <a:cs typeface="Arial"/>
              </a:rPr>
              <a:t>的实现类</a:t>
            </a:r>
            <a:endParaRPr lang="en-US" altLang="zh-CN" sz="1600" b="1" dirty="0">
              <a:solidFill>
                <a:srgbClr val="FF0000"/>
              </a:solidFill>
              <a:latin typeface="微软雅黑" panose="020B0503020204020204" pitchFamily="34" charset="-122"/>
              <a:ea typeface="微软雅黑" panose="020B0503020204020204" pitchFamily="34" charset="-122"/>
              <a:cs typeface="Arial"/>
            </a:endParaRPr>
          </a:p>
          <a:p>
            <a:pPr>
              <a:lnSpc>
                <a:spcPct val="80000"/>
              </a:lnSpc>
              <a:spcBef>
                <a:spcPts val="750"/>
              </a:spcBef>
            </a:pPr>
            <a:endParaRPr lang="en-US" altLang="zh-CN" sz="1600" b="1" dirty="0">
              <a:solidFill>
                <a:srgbClr val="4ACBD6"/>
              </a:solidFill>
              <a:latin typeface="微软雅黑" panose="020B0503020204020204" pitchFamily="34" charset="-122"/>
              <a:ea typeface="微软雅黑" panose="020B0503020204020204" pitchFamily="34" charset="-122"/>
              <a:cs typeface="Arial"/>
            </a:endParaRPr>
          </a:p>
        </p:txBody>
      </p:sp>
      <p:sp>
        <p:nvSpPr>
          <p:cNvPr id="7" name="文本框 6"/>
          <p:cNvSpPr txBox="1"/>
          <p:nvPr/>
        </p:nvSpPr>
        <p:spPr>
          <a:xfrm>
            <a:off x="538676" y="1090781"/>
            <a:ext cx="2854179" cy="1600438"/>
          </a:xfrm>
          <a:prstGeom prst="rect">
            <a:avLst/>
          </a:prstGeom>
          <a:noFill/>
          <a:ln>
            <a:solidFill>
              <a:schemeClr val="tx1"/>
            </a:solidFill>
          </a:ln>
        </p:spPr>
        <p:txBody>
          <a:bodyPr wrap="square" rtlCol="0">
            <a:spAutoFit/>
          </a:bodyPr>
          <a:lstStyle/>
          <a:p>
            <a:r>
              <a:rPr lang="en-US" altLang="zh-CN" sz="1400" b="1" dirty="0">
                <a:solidFill>
                  <a:srgbClr val="FF0000"/>
                </a:solidFill>
              </a:rPr>
              <a:t>Builder(</a:t>
            </a:r>
            <a:r>
              <a:rPr lang="zh-CN" altLang="en-US" sz="1400" b="1" dirty="0">
                <a:solidFill>
                  <a:srgbClr val="FF0000"/>
                </a:solidFill>
              </a:rPr>
              <a:t>抽象建造者</a:t>
            </a:r>
            <a:r>
              <a:rPr lang="en-US" altLang="zh-CN" sz="1400" b="1" dirty="0">
                <a:solidFill>
                  <a:srgbClr val="FF0000"/>
                </a:solidFill>
              </a:rPr>
              <a:t>)</a:t>
            </a:r>
          </a:p>
          <a:p>
            <a:endParaRPr lang="en-US" altLang="zh-CN" sz="1400" b="1" dirty="0"/>
          </a:p>
          <a:p>
            <a:r>
              <a:rPr lang="zh-CN" altLang="en-US" sz="1400" b="1" dirty="0"/>
              <a:t>构建者的抽象基类。</a:t>
            </a:r>
          </a:p>
          <a:p>
            <a:r>
              <a:rPr lang="zh-CN" altLang="en-US" sz="1400" b="1" dirty="0"/>
              <a:t>其定义了构建</a:t>
            </a:r>
            <a:r>
              <a:rPr lang="en-US" altLang="zh-CN" sz="1400" b="1" dirty="0"/>
              <a:t>Product</a:t>
            </a:r>
            <a:r>
              <a:rPr lang="zh-CN" altLang="en-US" sz="1400" b="1" dirty="0"/>
              <a:t>的抽象步骤</a:t>
            </a:r>
          </a:p>
          <a:p>
            <a:r>
              <a:rPr lang="zh-CN" altLang="en-US" sz="1400" b="1" dirty="0"/>
              <a:t>其实现类需要实现这些步骤，</a:t>
            </a:r>
          </a:p>
          <a:p>
            <a:r>
              <a:rPr lang="zh-CN" altLang="en-US" sz="1400" b="1" dirty="0"/>
              <a:t>包含一个返回最终产品的方法 </a:t>
            </a:r>
          </a:p>
          <a:p>
            <a:r>
              <a:rPr lang="en-US" altLang="zh-CN" sz="1400" b="1" dirty="0" err="1"/>
              <a:t>Product.getProduct</a:t>
            </a:r>
            <a:r>
              <a:rPr lang="en-US" altLang="zh-CN" sz="1400" b="1" dirty="0"/>
              <a:t>()</a:t>
            </a:r>
          </a:p>
        </p:txBody>
      </p:sp>
    </p:spTree>
    <p:extLst>
      <p:ext uri="{BB962C8B-B14F-4D97-AF65-F5344CB8AC3E}">
        <p14:creationId xmlns:p14="http://schemas.microsoft.com/office/powerpoint/2010/main" val="369209779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0" name="标题 4"/>
          <p:cNvSpPr txBox="1">
            <a:spLocks/>
          </p:cNvSpPr>
          <p:nvPr/>
        </p:nvSpPr>
        <p:spPr>
          <a:xfrm>
            <a:off x="1508426" y="206595"/>
            <a:ext cx="7268479"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80000"/>
              </a:lnSpc>
              <a:spcBef>
                <a:spcPts val="750"/>
              </a:spcBef>
            </a:pPr>
            <a:endParaRPr lang="zh-CN" altLang="en-US" sz="1800" b="1" dirty="0">
              <a:latin typeface="微软雅黑" panose="020B0503020204020204" pitchFamily="34" charset="-122"/>
              <a:ea typeface="微软雅黑" panose="020B0503020204020204" pitchFamily="34" charset="-122"/>
              <a:cs typeface="Arial"/>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228" y="2857623"/>
            <a:ext cx="4706007" cy="1724266"/>
          </a:xfrm>
          <a:prstGeom prst="rect">
            <a:avLst/>
          </a:prstGeom>
        </p:spPr>
      </p:pic>
      <p:sp>
        <p:nvSpPr>
          <p:cNvPr id="5" name="文本框 4"/>
          <p:cNvSpPr txBox="1"/>
          <p:nvPr/>
        </p:nvSpPr>
        <p:spPr>
          <a:xfrm>
            <a:off x="1820171" y="392913"/>
            <a:ext cx="5441633" cy="2031325"/>
          </a:xfrm>
          <a:prstGeom prst="rect">
            <a:avLst/>
          </a:prstGeom>
          <a:noFill/>
          <a:ln>
            <a:solidFill>
              <a:schemeClr val="tx1"/>
            </a:solidFill>
          </a:ln>
        </p:spPr>
        <p:txBody>
          <a:bodyPr wrap="square" rtlCol="0">
            <a:spAutoFit/>
          </a:bodyPr>
          <a:lstStyle/>
          <a:p>
            <a:r>
              <a:rPr lang="en-US" altLang="zh-CN" sz="1400" b="1" dirty="0">
                <a:solidFill>
                  <a:srgbClr val="FF0000"/>
                </a:solidFill>
              </a:rPr>
              <a:t>Director(</a:t>
            </a:r>
            <a:r>
              <a:rPr lang="zh-CN" altLang="en-US" sz="1400" b="1" dirty="0">
                <a:solidFill>
                  <a:srgbClr val="FF0000"/>
                </a:solidFill>
              </a:rPr>
              <a:t>指挥者</a:t>
            </a:r>
            <a:r>
              <a:rPr lang="en-US" altLang="zh-CN" sz="1400" b="1" dirty="0">
                <a:solidFill>
                  <a:srgbClr val="FF0000"/>
                </a:solidFill>
              </a:rPr>
              <a:t>)</a:t>
            </a:r>
          </a:p>
          <a:p>
            <a:endParaRPr lang="en-US" altLang="zh-CN" sz="1400" b="1" dirty="0"/>
          </a:p>
          <a:p>
            <a:r>
              <a:rPr lang="zh-CN" altLang="en-US" sz="1400" b="1" dirty="0"/>
              <a:t>决定如何构建最终产品的算法</a:t>
            </a:r>
          </a:p>
          <a:p>
            <a:endParaRPr lang="zh-CN" altLang="en-US" sz="1400" b="1" dirty="0"/>
          </a:p>
          <a:p>
            <a:r>
              <a:rPr lang="zh-CN" altLang="en-US" sz="1400" b="1" dirty="0"/>
              <a:t>其会包含一个负责组装的方法 </a:t>
            </a:r>
            <a:r>
              <a:rPr lang="en-US" altLang="zh-CN" sz="1400" b="1" dirty="0"/>
              <a:t>void Construct</a:t>
            </a:r>
            <a:r>
              <a:rPr lang="zh-CN" altLang="en-US" sz="1400" b="1" dirty="0"/>
              <a:t>（</a:t>
            </a:r>
            <a:r>
              <a:rPr lang="en-US" altLang="zh-CN" sz="1400" b="1" dirty="0"/>
              <a:t>Builder </a:t>
            </a:r>
            <a:r>
              <a:rPr lang="en-US" altLang="zh-CN" sz="1400" b="1" dirty="0" err="1"/>
              <a:t>builder</a:t>
            </a:r>
            <a:r>
              <a:rPr lang="zh-CN" altLang="en-US" sz="1400" b="1" dirty="0"/>
              <a:t>）</a:t>
            </a:r>
          </a:p>
          <a:p>
            <a:endParaRPr lang="zh-CN" altLang="en-US" sz="1400" b="1" dirty="0"/>
          </a:p>
          <a:p>
            <a:r>
              <a:rPr lang="zh-CN" altLang="en-US" sz="1400" b="1" dirty="0"/>
              <a:t>在这个方法中通过调用</a:t>
            </a:r>
            <a:r>
              <a:rPr lang="en-US" altLang="zh-CN" sz="1400" b="1" dirty="0"/>
              <a:t>builder</a:t>
            </a:r>
            <a:r>
              <a:rPr lang="zh-CN" altLang="en-US" sz="1400" b="1" dirty="0"/>
              <a:t>的方法就可以设置</a:t>
            </a:r>
            <a:r>
              <a:rPr lang="en-US" altLang="zh-CN" sz="1400" b="1" dirty="0"/>
              <a:t>builder</a:t>
            </a:r>
          </a:p>
          <a:p>
            <a:endParaRPr lang="en-US" altLang="zh-CN" sz="1400" b="1" dirty="0"/>
          </a:p>
          <a:p>
            <a:r>
              <a:rPr lang="zh-CN" altLang="en-US" sz="1400" b="1" dirty="0"/>
              <a:t>设置完成通过</a:t>
            </a:r>
            <a:r>
              <a:rPr lang="en-US" altLang="zh-CN" sz="1400" b="1" dirty="0" err="1"/>
              <a:t>getProduct</a:t>
            </a:r>
            <a:r>
              <a:rPr lang="zh-CN" altLang="en-US" sz="1400" b="1" dirty="0"/>
              <a:t>（）获得最终产品</a:t>
            </a:r>
            <a:endParaRPr lang="en-US" altLang="zh-CN" sz="1400" b="1" dirty="0"/>
          </a:p>
        </p:txBody>
      </p:sp>
    </p:spTree>
    <p:extLst>
      <p:ext uri="{BB962C8B-B14F-4D97-AF65-F5344CB8AC3E}">
        <p14:creationId xmlns:p14="http://schemas.microsoft.com/office/powerpoint/2010/main" val="8052853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0" name="标题 4"/>
          <p:cNvSpPr txBox="1">
            <a:spLocks/>
          </p:cNvSpPr>
          <p:nvPr/>
        </p:nvSpPr>
        <p:spPr>
          <a:xfrm>
            <a:off x="1680759" y="1362565"/>
            <a:ext cx="7268479"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80000"/>
              </a:lnSpc>
              <a:spcBef>
                <a:spcPts val="750"/>
              </a:spcBef>
            </a:pPr>
            <a:endParaRPr lang="zh-CN" altLang="en-US" sz="1800" b="1" dirty="0">
              <a:solidFill>
                <a:srgbClr val="4ACBD6"/>
              </a:solidFill>
              <a:latin typeface="微软雅黑" panose="020B0503020204020204" pitchFamily="34" charset="-122"/>
              <a:ea typeface="微软雅黑" panose="020B0503020204020204" pitchFamily="34" charset="-122"/>
              <a:cs typeface="Aria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0759" y="235294"/>
            <a:ext cx="5782482" cy="122889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1278" y="4308320"/>
            <a:ext cx="8487960" cy="571580"/>
          </a:xfrm>
          <a:prstGeom prst="rect">
            <a:avLst/>
          </a:prstGeom>
        </p:spPr>
      </p:pic>
      <p:sp>
        <p:nvSpPr>
          <p:cNvPr id="9" name="标题 4"/>
          <p:cNvSpPr txBox="1">
            <a:spLocks/>
          </p:cNvSpPr>
          <p:nvPr/>
        </p:nvSpPr>
        <p:spPr>
          <a:xfrm>
            <a:off x="377190" y="3798047"/>
            <a:ext cx="7268479"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80000"/>
              </a:lnSpc>
              <a:spcBef>
                <a:spcPts val="750"/>
              </a:spcBef>
            </a:pPr>
            <a:endParaRPr lang="en-US" altLang="zh-CN" sz="1800" b="1" dirty="0">
              <a:solidFill>
                <a:srgbClr val="4ACBD6"/>
              </a:solidFill>
              <a:latin typeface="微软雅黑" panose="020B0503020204020204" pitchFamily="34" charset="-122"/>
              <a:ea typeface="微软雅黑" panose="020B0503020204020204" pitchFamily="34" charset="-122"/>
              <a:cs typeface="Arial"/>
            </a:endParaRPr>
          </a:p>
          <a:p>
            <a:pPr>
              <a:lnSpc>
                <a:spcPct val="80000"/>
              </a:lnSpc>
              <a:spcBef>
                <a:spcPts val="750"/>
              </a:spcBef>
            </a:pPr>
            <a:r>
              <a:rPr lang="zh-CN" altLang="en-US" sz="1800" b="1" dirty="0" smtClean="0">
                <a:solidFill>
                  <a:srgbClr val="4ACBD6"/>
                </a:solidFill>
                <a:latin typeface="微软雅黑" panose="020B0503020204020204" pitchFamily="34" charset="-122"/>
                <a:ea typeface="微软雅黑" panose="020B0503020204020204" pitchFamily="34" charset="-122"/>
                <a:cs typeface="Arial"/>
              </a:rPr>
              <a:t>打印结果：</a:t>
            </a:r>
            <a:endParaRPr lang="en-US" altLang="zh-CN" sz="1800" b="1" dirty="0">
              <a:solidFill>
                <a:srgbClr val="4ACBD6"/>
              </a:solidFill>
              <a:latin typeface="微软雅黑" panose="020B0503020204020204" pitchFamily="34" charset="-122"/>
              <a:ea typeface="微软雅黑" panose="020B0503020204020204" pitchFamily="34" charset="-122"/>
              <a:cs typeface="Arial"/>
            </a:endParaRPr>
          </a:p>
          <a:p>
            <a:pPr>
              <a:lnSpc>
                <a:spcPct val="80000"/>
              </a:lnSpc>
              <a:spcBef>
                <a:spcPts val="750"/>
              </a:spcBef>
            </a:pPr>
            <a:r>
              <a:rPr lang="zh-CN" altLang="en-US" sz="1800" b="1" dirty="0" smtClean="0">
                <a:solidFill>
                  <a:srgbClr val="4ACBD6"/>
                </a:solidFill>
                <a:latin typeface="微软雅黑" panose="020B0503020204020204" pitchFamily="34" charset="-122"/>
                <a:ea typeface="微软雅黑" panose="020B0503020204020204" pitchFamily="34" charset="-122"/>
                <a:cs typeface="Arial"/>
              </a:rPr>
              <a:t> </a:t>
            </a:r>
            <a:endParaRPr lang="zh-CN" altLang="en-US" sz="1800" b="1" dirty="0">
              <a:solidFill>
                <a:srgbClr val="4ACBD6"/>
              </a:solidFill>
              <a:latin typeface="微软雅黑" panose="020B0503020204020204" pitchFamily="34" charset="-122"/>
              <a:ea typeface="微软雅黑" panose="020B0503020204020204" pitchFamily="34" charset="-122"/>
              <a:cs typeface="Arial"/>
            </a:endParaRPr>
          </a:p>
        </p:txBody>
      </p:sp>
      <p:sp>
        <p:nvSpPr>
          <p:cNvPr id="7" name="文本框 6"/>
          <p:cNvSpPr txBox="1"/>
          <p:nvPr/>
        </p:nvSpPr>
        <p:spPr>
          <a:xfrm>
            <a:off x="2387499" y="1702491"/>
            <a:ext cx="3873138" cy="2031325"/>
          </a:xfrm>
          <a:prstGeom prst="rect">
            <a:avLst/>
          </a:prstGeom>
          <a:noFill/>
          <a:ln>
            <a:solidFill>
              <a:schemeClr val="tx1"/>
            </a:solidFill>
          </a:ln>
        </p:spPr>
        <p:txBody>
          <a:bodyPr wrap="square" rtlCol="0">
            <a:spAutoFit/>
          </a:bodyPr>
          <a:lstStyle/>
          <a:p>
            <a:endParaRPr lang="zh-CN" altLang="en-US" sz="1400" b="1" dirty="0"/>
          </a:p>
          <a:p>
            <a:r>
              <a:rPr lang="en-US" altLang="zh-CN" sz="1400" b="1" dirty="0"/>
              <a:t>1.</a:t>
            </a:r>
            <a:r>
              <a:rPr lang="zh-CN" altLang="en-US" sz="1400" b="1" dirty="0"/>
              <a:t>首先生成一个 </a:t>
            </a:r>
            <a:r>
              <a:rPr lang="en-US" altLang="zh-CN" sz="1400" b="1" dirty="0"/>
              <a:t>director</a:t>
            </a:r>
          </a:p>
          <a:p>
            <a:endParaRPr lang="en-US" altLang="zh-CN" sz="1400" b="1" dirty="0"/>
          </a:p>
          <a:p>
            <a:r>
              <a:rPr lang="en-US" altLang="zh-CN" sz="1400" b="1" dirty="0"/>
              <a:t>2.</a:t>
            </a:r>
            <a:r>
              <a:rPr lang="zh-CN" altLang="en-US" sz="1400" b="1" dirty="0"/>
              <a:t>然后生成一个目标 </a:t>
            </a:r>
            <a:r>
              <a:rPr lang="en-US" altLang="zh-CN" sz="1400" b="1" dirty="0"/>
              <a:t>builder</a:t>
            </a:r>
          </a:p>
          <a:p>
            <a:endParaRPr lang="en-US" altLang="zh-CN" sz="1400" b="1" dirty="0"/>
          </a:p>
          <a:p>
            <a:r>
              <a:rPr lang="en-US" altLang="zh-CN" sz="1400" b="1" dirty="0"/>
              <a:t>3.</a:t>
            </a:r>
            <a:r>
              <a:rPr lang="zh-CN" altLang="en-US" sz="1400" b="1" dirty="0"/>
              <a:t>接着使用</a:t>
            </a:r>
            <a:r>
              <a:rPr lang="en-US" altLang="zh-CN" sz="1400" b="1" dirty="0"/>
              <a:t>director</a:t>
            </a:r>
            <a:r>
              <a:rPr lang="zh-CN" altLang="en-US" sz="1400" b="1" dirty="0"/>
              <a:t>组装</a:t>
            </a:r>
            <a:r>
              <a:rPr lang="en-US" altLang="zh-CN" sz="1400" b="1" dirty="0"/>
              <a:t>builder</a:t>
            </a:r>
          </a:p>
          <a:p>
            <a:endParaRPr lang="en-US" altLang="zh-CN" sz="1400" b="1" dirty="0"/>
          </a:p>
          <a:p>
            <a:r>
              <a:rPr lang="en-US" altLang="zh-CN" sz="1400" b="1" dirty="0"/>
              <a:t>4.</a:t>
            </a:r>
            <a:r>
              <a:rPr lang="zh-CN" altLang="en-US" sz="1400" b="1" dirty="0"/>
              <a:t>组装完毕后使用</a:t>
            </a:r>
            <a:r>
              <a:rPr lang="en-US" altLang="zh-CN" sz="1400" b="1" dirty="0"/>
              <a:t>builder</a:t>
            </a:r>
            <a:r>
              <a:rPr lang="zh-CN" altLang="en-US" sz="1400" b="1" dirty="0"/>
              <a:t>创建产品实例</a:t>
            </a:r>
          </a:p>
          <a:p>
            <a:endParaRPr lang="zh-CN" altLang="en-US" sz="1400" b="1" dirty="0"/>
          </a:p>
        </p:txBody>
      </p:sp>
    </p:spTree>
    <p:extLst>
      <p:ext uri="{BB962C8B-B14F-4D97-AF65-F5344CB8AC3E}">
        <p14:creationId xmlns:p14="http://schemas.microsoft.com/office/powerpoint/2010/main" val="15625925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2011461" cy="418934"/>
          </a:xfrm>
        </p:spPr>
        <p:txBody>
          <a:bodyPr>
            <a:normAutofit/>
          </a:bodyPr>
          <a:lstStyle/>
          <a:p>
            <a:r>
              <a:rPr lang="zh-CN" altLang="en-US" sz="1800" dirty="0">
                <a:latin typeface="微软雅黑" panose="020B0503020204020204" pitchFamily="34" charset="-122"/>
                <a:ea typeface="微软雅黑" panose="020B0503020204020204" pitchFamily="34" charset="-122"/>
              </a:rPr>
              <a:t>六大设计原则</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2</a:t>
            </a:fld>
            <a:endParaRPr lang="zh-CN" altLang="en-US">
              <a:solidFill>
                <a:prstClr val="black">
                  <a:tint val="75000"/>
                </a:prstClr>
              </a:solidFill>
            </a:endParaRP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07843" y="787585"/>
            <a:ext cx="7019730" cy="3595125"/>
          </a:xfrm>
          <a:prstGeom prst="rect">
            <a:avLst/>
          </a:prstGeom>
        </p:spPr>
      </p:pic>
    </p:spTree>
    <p:extLst>
      <p:ext uri="{BB962C8B-B14F-4D97-AF65-F5344CB8AC3E}">
        <p14:creationId xmlns:p14="http://schemas.microsoft.com/office/powerpoint/2010/main" val="30806386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设计模式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建造者模式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743085" cy="5143500"/>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8404" y="0"/>
            <a:ext cx="3779023" cy="305022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5278" y="3137146"/>
            <a:ext cx="4591691" cy="1257475"/>
          </a:xfrm>
          <a:prstGeom prst="rect">
            <a:avLst/>
          </a:prstGeom>
        </p:spPr>
      </p:pic>
      <p:sp>
        <p:nvSpPr>
          <p:cNvPr id="7" name="标题 4"/>
          <p:cNvSpPr txBox="1">
            <a:spLocks/>
          </p:cNvSpPr>
          <p:nvPr/>
        </p:nvSpPr>
        <p:spPr>
          <a:xfrm>
            <a:off x="4305018" y="4394621"/>
            <a:ext cx="4752210"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400" b="1" dirty="0">
                <a:solidFill>
                  <a:srgbClr val="FF0000"/>
                </a:solidFill>
                <a:latin typeface="黑体" panose="02010609060101010101" pitchFamily="49" charset="-122"/>
                <a:ea typeface="黑体" panose="02010609060101010101" pitchFamily="49" charset="-122"/>
              </a:rPr>
              <a:t>传统</a:t>
            </a:r>
            <a:r>
              <a:rPr lang="en-US" altLang="zh-CN" sz="1400" b="1" dirty="0">
                <a:solidFill>
                  <a:srgbClr val="FF0000"/>
                </a:solidFill>
                <a:latin typeface="黑体" panose="02010609060101010101" pitchFamily="49" charset="-122"/>
                <a:ea typeface="黑体" panose="02010609060101010101" pitchFamily="49" charset="-122"/>
              </a:rPr>
              <a:t>builder</a:t>
            </a:r>
            <a:r>
              <a:rPr lang="zh-CN" altLang="en-US" sz="1400" b="1" dirty="0">
                <a:solidFill>
                  <a:srgbClr val="FF0000"/>
                </a:solidFill>
                <a:latin typeface="黑体" panose="02010609060101010101" pitchFamily="49" charset="-122"/>
                <a:ea typeface="黑体" panose="02010609060101010101" pitchFamily="49" charset="-122"/>
              </a:rPr>
              <a:t>模式的</a:t>
            </a:r>
            <a:r>
              <a:rPr lang="zh-CN" altLang="en-US" sz="1400" b="1" dirty="0" smtClean="0">
                <a:solidFill>
                  <a:srgbClr val="FF0000"/>
                </a:solidFill>
                <a:latin typeface="黑体" panose="02010609060101010101" pitchFamily="49" charset="-122"/>
                <a:ea typeface="黑体" panose="02010609060101010101" pitchFamily="49" charset="-122"/>
              </a:rPr>
              <a:t>变种</a:t>
            </a:r>
            <a:r>
              <a:rPr lang="zh-CN" altLang="en-US" sz="1400" b="1" dirty="0">
                <a:solidFill>
                  <a:srgbClr val="FF0000"/>
                </a:solidFill>
                <a:latin typeface="黑体" panose="02010609060101010101" pitchFamily="49" charset="-122"/>
                <a:ea typeface="黑体" panose="02010609060101010101" pitchFamily="49" charset="-122"/>
              </a:rPr>
              <a:t>，</a:t>
            </a:r>
            <a:r>
              <a:rPr lang="zh-CN" altLang="en-US" sz="1400" b="1" dirty="0" smtClean="0">
                <a:solidFill>
                  <a:srgbClr val="FF0000"/>
                </a:solidFill>
                <a:latin typeface="黑体" panose="02010609060101010101" pitchFamily="49" charset="-122"/>
                <a:ea typeface="黑体" panose="02010609060101010101" pitchFamily="49" charset="-122"/>
              </a:rPr>
              <a:t>首先</a:t>
            </a:r>
            <a:r>
              <a:rPr lang="zh-CN" altLang="en-US" sz="1400" b="1" dirty="0">
                <a:solidFill>
                  <a:srgbClr val="FF0000"/>
                </a:solidFill>
                <a:latin typeface="黑体" panose="02010609060101010101" pitchFamily="49" charset="-122"/>
                <a:ea typeface="黑体" panose="02010609060101010101" pitchFamily="49" charset="-122"/>
              </a:rPr>
              <a:t>其省略了</a:t>
            </a:r>
            <a:r>
              <a:rPr lang="en-US" altLang="zh-CN" sz="1400" b="1" dirty="0" smtClean="0">
                <a:solidFill>
                  <a:srgbClr val="FF0000"/>
                </a:solidFill>
                <a:latin typeface="黑体" panose="02010609060101010101" pitchFamily="49" charset="-122"/>
                <a:ea typeface="黑体" panose="02010609060101010101" pitchFamily="49" charset="-122"/>
              </a:rPr>
              <a:t>director</a:t>
            </a:r>
            <a:r>
              <a:rPr lang="zh-CN" altLang="en-US" sz="1400" b="1" dirty="0" smtClean="0">
                <a:solidFill>
                  <a:srgbClr val="FF0000"/>
                </a:solidFill>
                <a:latin typeface="黑体" panose="02010609060101010101" pitchFamily="49" charset="-122"/>
                <a:ea typeface="黑体" panose="02010609060101010101" pitchFamily="49" charset="-122"/>
              </a:rPr>
              <a:t>这个</a:t>
            </a:r>
            <a:r>
              <a:rPr lang="zh-CN" altLang="en-US" sz="1400" b="1" dirty="0">
                <a:solidFill>
                  <a:srgbClr val="FF0000"/>
                </a:solidFill>
                <a:latin typeface="黑体" panose="02010609060101010101" pitchFamily="49" charset="-122"/>
                <a:ea typeface="黑体" panose="02010609060101010101" pitchFamily="49" charset="-122"/>
              </a:rPr>
              <a:t>角色，将构建算法交给了</a:t>
            </a:r>
            <a:r>
              <a:rPr lang="en-US" altLang="zh-CN" sz="1400" b="1" dirty="0">
                <a:solidFill>
                  <a:srgbClr val="FF0000"/>
                </a:solidFill>
                <a:latin typeface="黑体" panose="02010609060101010101" pitchFamily="49" charset="-122"/>
                <a:ea typeface="黑体" panose="02010609060101010101" pitchFamily="49" charset="-122"/>
              </a:rPr>
              <a:t>client</a:t>
            </a:r>
            <a:r>
              <a:rPr lang="zh-CN" altLang="en-US" sz="1400" b="1" dirty="0">
                <a:solidFill>
                  <a:srgbClr val="FF0000"/>
                </a:solidFill>
                <a:latin typeface="黑体" panose="02010609060101010101" pitchFamily="49" charset="-122"/>
                <a:ea typeface="黑体" panose="02010609060101010101" pitchFamily="49" charset="-122"/>
              </a:rPr>
              <a:t>端，其次将</a:t>
            </a:r>
            <a:r>
              <a:rPr lang="en-US" altLang="zh-CN" sz="1400" b="1" dirty="0" smtClean="0">
                <a:solidFill>
                  <a:srgbClr val="FF0000"/>
                </a:solidFill>
                <a:latin typeface="黑体" panose="02010609060101010101" pitchFamily="49" charset="-122"/>
                <a:ea typeface="黑体" panose="02010609060101010101" pitchFamily="49" charset="-122"/>
              </a:rPr>
              <a:t>builder</a:t>
            </a:r>
            <a:r>
              <a:rPr lang="zh-CN" altLang="en-US" sz="1400" b="1" dirty="0" smtClean="0">
                <a:solidFill>
                  <a:srgbClr val="FF0000"/>
                </a:solidFill>
                <a:latin typeface="黑体" panose="02010609060101010101" pitchFamily="49" charset="-122"/>
                <a:ea typeface="黑体" panose="02010609060101010101" pitchFamily="49" charset="-122"/>
              </a:rPr>
              <a:t>写</a:t>
            </a:r>
            <a:r>
              <a:rPr lang="zh-CN" altLang="en-US" sz="1400" b="1" dirty="0">
                <a:solidFill>
                  <a:srgbClr val="FF0000"/>
                </a:solidFill>
                <a:latin typeface="黑体" panose="02010609060101010101" pitchFamily="49" charset="-122"/>
                <a:ea typeface="黑体" panose="02010609060101010101" pitchFamily="49" charset="-122"/>
              </a:rPr>
              <a:t>到了要构建的产品类里面，最后采用了链式调用。</a:t>
            </a:r>
            <a:r>
              <a:rPr lang="zh-CN" altLang="en-US" sz="1100" dirty="0" smtClean="0">
                <a:latin typeface="黑体" panose="02010609060101010101" pitchFamily="49" charset="-122"/>
                <a:ea typeface="黑体" panose="02010609060101010101" pitchFamily="49" charset="-122"/>
              </a:rPr>
              <a:t/>
            </a:r>
            <a:br>
              <a:rPr lang="zh-CN" altLang="en-US" sz="1100" dirty="0" smtClean="0">
                <a:latin typeface="黑体" panose="02010609060101010101" pitchFamily="49" charset="-122"/>
                <a:ea typeface="黑体" panose="02010609060101010101" pitchFamily="49" charset="-122"/>
              </a:rPr>
            </a:br>
            <a:endParaRPr lang="zh-CN" altLang="en-US" sz="11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63627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en-US" altLang="zh-CN" sz="1800" dirty="0" smtClean="0">
                <a:latin typeface="微软雅黑" panose="020B0503020204020204" pitchFamily="34" charset="-122"/>
                <a:ea typeface="微软雅黑" panose="020B0503020204020204" pitchFamily="34" charset="-122"/>
              </a:rPr>
              <a:t>@Builder</a:t>
            </a:r>
            <a:r>
              <a:rPr lang="zh-CN" altLang="en-US" sz="1800" dirty="0" smtClean="0">
                <a:latin typeface="微软雅黑" panose="020B0503020204020204" pitchFamily="34" charset="-122"/>
                <a:ea typeface="微软雅黑" panose="020B0503020204020204" pitchFamily="34" charset="-122"/>
              </a:rPr>
              <a:t>注解</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4092" y="2983198"/>
            <a:ext cx="4763165" cy="210531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0060" y="136686"/>
            <a:ext cx="3597531" cy="2765553"/>
          </a:xfrm>
          <a:prstGeom prst="rect">
            <a:avLst/>
          </a:prstGeom>
        </p:spPr>
      </p:pic>
    </p:spTree>
    <p:extLst>
      <p:ext uri="{BB962C8B-B14F-4D97-AF65-F5344CB8AC3E}">
        <p14:creationId xmlns:p14="http://schemas.microsoft.com/office/powerpoint/2010/main" val="19324812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871483" y="924454"/>
            <a:ext cx="7334078" cy="13849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t>每一个具体建造者都相对独立，而与其他的具体建造者无关，因此</a:t>
            </a:r>
            <a:r>
              <a:rPr lang="zh-CN" altLang="en-US" sz="1400" dirty="0">
                <a:solidFill>
                  <a:srgbClr val="FF0000"/>
                </a:solidFill>
              </a:rPr>
              <a:t>可以很方便地替换具体建造者或增加新的具体建造者，用户使用不同的具体建造者即可得到不同的产品对象</a:t>
            </a:r>
            <a:r>
              <a:rPr lang="zh-CN" altLang="en-US" sz="1400" dirty="0"/>
              <a:t>。由于指挥者类针对抽象建造者编程，增加新的具体建造者无须修改原有类库的代码，系统扩展方便，符合“开闭原则”</a:t>
            </a:r>
            <a:endParaRPr lang="zh-CN" altLang="en-US" sz="1400"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22</a:t>
            </a:fld>
            <a:endParaRPr lang="zh-CN" altLang="en-US" dirty="0">
              <a:solidFill>
                <a:prstClr val="black">
                  <a:tint val="75000"/>
                </a:prstClr>
              </a:solidFill>
            </a:endParaRPr>
          </a:p>
        </p:txBody>
      </p:sp>
      <p:sp>
        <p:nvSpPr>
          <p:cNvPr id="5" name="矩形 4"/>
          <p:cNvSpPr/>
          <p:nvPr/>
        </p:nvSpPr>
        <p:spPr>
          <a:xfrm>
            <a:off x="368155" y="94470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sp>
        <p:nvSpPr>
          <p:cNvPr id="6" name="矩形 5"/>
          <p:cNvSpPr/>
          <p:nvPr/>
        </p:nvSpPr>
        <p:spPr>
          <a:xfrm>
            <a:off x="860598" y="2434731"/>
            <a:ext cx="7467427"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latin typeface="-apple-system"/>
              </a:rPr>
              <a:t>建造者模式所创建的产品一般具有较多的共同点，其组成部分相似，</a:t>
            </a:r>
            <a:r>
              <a:rPr lang="zh-CN" altLang="en-US" sz="1400" dirty="0">
                <a:solidFill>
                  <a:srgbClr val="FF0000"/>
                </a:solidFill>
                <a:latin typeface="-apple-system"/>
              </a:rPr>
              <a:t>如果产品之间的差异性很大，例如很多组成部分都不相同，不适合使用建造者模式</a:t>
            </a:r>
            <a:r>
              <a:rPr lang="zh-CN" altLang="en-US" sz="1400" dirty="0">
                <a:latin typeface="-apple-system"/>
              </a:rPr>
              <a:t>，因此其使用范围受到一定的限制</a:t>
            </a:r>
          </a:p>
        </p:txBody>
      </p:sp>
      <p:sp>
        <p:nvSpPr>
          <p:cNvPr id="9" name="矩形 8"/>
          <p:cNvSpPr/>
          <p:nvPr/>
        </p:nvSpPr>
        <p:spPr>
          <a:xfrm>
            <a:off x="379040" y="2310198"/>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860598" y="947565"/>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60598" y="2316055"/>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设计模式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建造者模式</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778613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1166"/>
            <a:ext cx="2011461"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七个结构型模式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23</a:t>
            </a:fld>
            <a:endParaRPr lang="zh-CN" altLang="en-US">
              <a:solidFill>
                <a:prstClr val="black">
                  <a:tint val="75000"/>
                </a:prstClr>
              </a:solidFill>
            </a:endParaRPr>
          </a:p>
        </p:txBody>
      </p:sp>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5494" y="136686"/>
            <a:ext cx="6904746" cy="5006814"/>
          </a:xfrm>
          <a:prstGeom prst="rect">
            <a:avLst/>
          </a:prstGeom>
        </p:spPr>
      </p:pic>
    </p:spTree>
    <p:extLst>
      <p:ext uri="{BB962C8B-B14F-4D97-AF65-F5344CB8AC3E}">
        <p14:creationId xmlns:p14="http://schemas.microsoft.com/office/powerpoint/2010/main" val="13886521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设计模式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结构型模式概述</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4" name="标题 4"/>
          <p:cNvSpPr txBox="1">
            <a:spLocks/>
          </p:cNvSpPr>
          <p:nvPr/>
        </p:nvSpPr>
        <p:spPr>
          <a:xfrm>
            <a:off x="809798" y="786755"/>
            <a:ext cx="5722620" cy="39662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endParaRPr lang="en-US" sz="1800" b="1" dirty="0">
              <a:solidFill>
                <a:srgbClr val="4ACBD6"/>
              </a:solidFill>
              <a:latin typeface="微软雅黑" panose="020B0503020204020204" pitchFamily="34" charset="-122"/>
              <a:ea typeface="微软雅黑" panose="020B0503020204020204" pitchFamily="34" charset="-122"/>
              <a:cs typeface="Arial"/>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24</a:t>
            </a:fld>
            <a:endParaRPr lang="zh-CN" altLang="en-US">
              <a:solidFill>
                <a:prstClr val="black">
                  <a:tint val="75000"/>
                </a:prstClr>
              </a:solidFill>
            </a:endParaRPr>
          </a:p>
        </p:txBody>
      </p:sp>
      <p:sp>
        <p:nvSpPr>
          <p:cNvPr id="13" name="文本框 12"/>
          <p:cNvSpPr txBox="1"/>
          <p:nvPr/>
        </p:nvSpPr>
        <p:spPr>
          <a:xfrm>
            <a:off x="809798" y="811275"/>
            <a:ext cx="7090018" cy="954107"/>
          </a:xfrm>
          <a:prstGeom prst="rect">
            <a:avLst/>
          </a:prstGeom>
          <a:noFill/>
          <a:ln>
            <a:solidFill>
              <a:schemeClr val="accent6">
                <a:lumMod val="60000"/>
                <a:lumOff val="40000"/>
              </a:schemeClr>
            </a:solidFill>
          </a:ln>
        </p:spPr>
        <p:txBody>
          <a:bodyPr wrap="square" rtlCol="0">
            <a:spAutoFit/>
          </a:bodyPr>
          <a:lstStyle/>
          <a:p>
            <a:r>
              <a:rPr lang="zh-CN" altLang="en-US" sz="1400" dirty="0"/>
              <a:t>结构型</a:t>
            </a:r>
            <a:r>
              <a:rPr lang="zh-CN" altLang="en-US" sz="1400" dirty="0" smtClean="0"/>
              <a:t>模式</a:t>
            </a:r>
            <a:endParaRPr lang="en-US" altLang="zh-CN" sz="1400" dirty="0"/>
          </a:p>
          <a:p>
            <a:endParaRPr lang="en-US" altLang="zh-CN" sz="1400" dirty="0"/>
          </a:p>
          <a:p>
            <a:r>
              <a:rPr lang="zh-CN" altLang="en-US" sz="1400" dirty="0" smtClean="0"/>
              <a:t>关注</a:t>
            </a:r>
            <a:r>
              <a:rPr lang="zh-CN" altLang="en-US" sz="1400" dirty="0"/>
              <a:t>如何将现有类或对象组织在一起形成更加强大的</a:t>
            </a:r>
            <a:r>
              <a:rPr lang="zh-CN" altLang="en-US" sz="1400" dirty="0" smtClean="0"/>
              <a:t>结构</a:t>
            </a:r>
            <a:endParaRPr lang="en-US" altLang="zh-CN" sz="1400" dirty="0" smtClean="0"/>
          </a:p>
          <a:p>
            <a:r>
              <a:rPr lang="zh-CN" altLang="en-US" sz="1400" dirty="0"/>
              <a:t>可分为两种</a:t>
            </a:r>
            <a:r>
              <a:rPr lang="zh-CN" altLang="en-US" sz="1400" dirty="0" smtClean="0"/>
              <a:t>：</a:t>
            </a:r>
            <a:r>
              <a:rPr lang="zh-CN" altLang="en-US" sz="1400" dirty="0"/>
              <a:t>类结构型</a:t>
            </a:r>
            <a:r>
              <a:rPr lang="zh-CN" altLang="en-US" sz="1400" dirty="0" smtClean="0"/>
              <a:t>模式、</a:t>
            </a:r>
            <a:r>
              <a:rPr lang="zh-CN" altLang="en-US" sz="1400" dirty="0"/>
              <a:t>对象结构型模式</a:t>
            </a:r>
            <a:endParaRPr lang="en-US" altLang="zh-CN" sz="1400" dirty="0">
              <a:latin typeface="宋体" panose="02010600030101010101" pitchFamily="2" charset="-122"/>
              <a:ea typeface="宋体" panose="02010600030101010101" pitchFamily="2" charset="-122"/>
            </a:endParaRPr>
          </a:p>
        </p:txBody>
      </p:sp>
      <p:sp>
        <p:nvSpPr>
          <p:cNvPr id="16" name="矩形 15"/>
          <p:cNvSpPr/>
          <p:nvPr/>
        </p:nvSpPr>
        <p:spPr>
          <a:xfrm>
            <a:off x="809798" y="3312088"/>
            <a:ext cx="7090018" cy="954107"/>
          </a:xfrm>
          <a:prstGeom prst="rect">
            <a:avLst/>
          </a:prstGeom>
          <a:ln>
            <a:solidFill>
              <a:schemeClr val="accent6">
                <a:lumMod val="60000"/>
                <a:lumOff val="40000"/>
              </a:schemeClr>
            </a:solidFill>
          </a:ln>
        </p:spPr>
        <p:txBody>
          <a:bodyPr wrap="square">
            <a:spAutoFit/>
          </a:bodyPr>
          <a:lstStyle/>
          <a:p>
            <a:r>
              <a:rPr lang="zh-CN" altLang="en-US" sz="1400" dirty="0"/>
              <a:t>对象结构型模式</a:t>
            </a:r>
            <a:r>
              <a:rPr lang="zh-CN" altLang="en-US" sz="1400" dirty="0" smtClean="0"/>
              <a:t>：</a:t>
            </a:r>
            <a:endParaRPr lang="en-US" altLang="zh-CN" sz="1400" dirty="0" smtClean="0"/>
          </a:p>
          <a:p>
            <a:endParaRPr lang="en-US" altLang="zh-CN" sz="1400" dirty="0" smtClean="0"/>
          </a:p>
          <a:p>
            <a:r>
              <a:rPr lang="zh-CN" altLang="en-US" sz="1400" dirty="0" smtClean="0"/>
              <a:t>关心</a:t>
            </a:r>
            <a:r>
              <a:rPr lang="zh-CN" altLang="en-US" sz="1400" dirty="0"/>
              <a:t>类与对象的组合，通过关联关系使得在一个类中定义另一个类的实例对象，然后通过该对象调用其方法。更符合“合成复用原则”</a:t>
            </a:r>
            <a:endParaRPr lang="zh-CN" altLang="en-US" sz="1400" dirty="0">
              <a:latin typeface="宋体" panose="02010600030101010101" pitchFamily="2" charset="-122"/>
              <a:ea typeface="宋体" panose="02010600030101010101" pitchFamily="2" charset="-122"/>
            </a:endParaRPr>
          </a:p>
        </p:txBody>
      </p:sp>
      <p:sp>
        <p:nvSpPr>
          <p:cNvPr id="23" name="文本框 22"/>
          <p:cNvSpPr txBox="1"/>
          <p:nvPr/>
        </p:nvSpPr>
        <p:spPr>
          <a:xfrm>
            <a:off x="809798" y="2023364"/>
            <a:ext cx="7090018" cy="954107"/>
          </a:xfrm>
          <a:prstGeom prst="rect">
            <a:avLst/>
          </a:prstGeom>
          <a:noFill/>
          <a:ln>
            <a:solidFill>
              <a:schemeClr val="accent6">
                <a:lumMod val="60000"/>
                <a:lumOff val="40000"/>
              </a:schemeClr>
            </a:solidFill>
          </a:ln>
        </p:spPr>
        <p:txBody>
          <a:bodyPr wrap="square" rtlCol="0">
            <a:spAutoFit/>
          </a:bodyPr>
          <a:lstStyle/>
          <a:p>
            <a:r>
              <a:rPr lang="zh-CN" altLang="en-US" sz="1400" dirty="0"/>
              <a:t>类结构型模式</a:t>
            </a:r>
            <a:r>
              <a:rPr lang="zh-CN" altLang="en-US" sz="1400" dirty="0" smtClean="0"/>
              <a:t>：</a:t>
            </a:r>
            <a:endParaRPr lang="en-US" altLang="zh-CN" sz="1400" dirty="0" smtClean="0"/>
          </a:p>
          <a:p>
            <a:endParaRPr lang="en-US" altLang="zh-CN" sz="1400" dirty="0" smtClean="0"/>
          </a:p>
          <a:p>
            <a:r>
              <a:rPr lang="zh-CN" altLang="en-US" sz="1400" dirty="0" smtClean="0"/>
              <a:t>关心</a:t>
            </a:r>
            <a:r>
              <a:rPr lang="zh-CN" altLang="en-US" sz="1400" dirty="0"/>
              <a:t>类的组合，由多个类可以组合成一个更大的系统，在类结构型模式中一般只存在继承关系和实现关系</a:t>
            </a:r>
            <a:endParaRPr lang="en-US" altLang="zh-CN" sz="1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224438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1166"/>
            <a:ext cx="2654243"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适配器模式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25</a:t>
            </a:fld>
            <a:endParaRPr lang="zh-CN" altLang="en-US">
              <a:solidFill>
                <a:prstClr val="black">
                  <a:tint val="75000"/>
                </a:prstClr>
              </a:solidFill>
            </a:endParaRPr>
          </a:p>
        </p:txBody>
      </p:sp>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25494" y="323064"/>
            <a:ext cx="6904746" cy="4634057"/>
          </a:xfrm>
          <a:prstGeom prst="rect">
            <a:avLst/>
          </a:prstGeom>
        </p:spPr>
      </p:pic>
    </p:spTree>
    <p:extLst>
      <p:ext uri="{BB962C8B-B14F-4D97-AF65-F5344CB8AC3E}">
        <p14:creationId xmlns:p14="http://schemas.microsoft.com/office/powerpoint/2010/main" val="27376864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适配器模式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0" name="文本框 9"/>
          <p:cNvSpPr txBox="1"/>
          <p:nvPr/>
        </p:nvSpPr>
        <p:spPr>
          <a:xfrm>
            <a:off x="969985" y="3908949"/>
            <a:ext cx="7219568" cy="954107"/>
          </a:xfrm>
          <a:prstGeom prst="rect">
            <a:avLst/>
          </a:prstGeom>
          <a:noFill/>
          <a:ln>
            <a:solidFill>
              <a:schemeClr val="tx1"/>
            </a:solidFill>
          </a:ln>
        </p:spPr>
        <p:txBody>
          <a:bodyPr wrap="square" rtlCol="0">
            <a:spAutoFit/>
          </a:bodyPr>
          <a:lstStyle/>
          <a:p>
            <a:r>
              <a:rPr lang="zh-CN" altLang="en-US" sz="1400" dirty="0"/>
              <a:t>适配器模式</a:t>
            </a:r>
            <a:r>
              <a:rPr lang="en-US" altLang="zh-CN" sz="1400" dirty="0"/>
              <a:t>(Adapter Pattern)</a:t>
            </a:r>
            <a:r>
              <a:rPr lang="zh-CN" altLang="en-US" sz="1400" dirty="0" smtClean="0"/>
              <a:t>：</a:t>
            </a:r>
            <a:endParaRPr lang="en-US" altLang="zh-CN" sz="1400" dirty="0" smtClean="0"/>
          </a:p>
          <a:p>
            <a:endParaRPr lang="en-US" altLang="zh-CN" sz="1400" dirty="0" smtClean="0"/>
          </a:p>
          <a:p>
            <a:r>
              <a:rPr lang="zh-CN" altLang="en-US" sz="1400" dirty="0" smtClean="0"/>
              <a:t>将</a:t>
            </a:r>
            <a:r>
              <a:rPr lang="zh-CN" altLang="en-US" sz="1400" dirty="0"/>
              <a:t>一个接口转换成客户希望的另一个接口，使接口不兼容的那些类可以一起工作，其别名为包装器</a:t>
            </a:r>
            <a:r>
              <a:rPr lang="en-US" altLang="zh-CN" sz="1400" dirty="0"/>
              <a:t>(Wrapper)</a:t>
            </a:r>
            <a:r>
              <a:rPr lang="zh-CN" altLang="en-US" sz="1400" dirty="0"/>
              <a:t>。适配器模式既可以作为类结构型模式，也可以作为对象结构型模式。</a:t>
            </a:r>
            <a:endParaRPr lang="en-US" altLang="zh-CN" sz="1400" dirty="0">
              <a:latin typeface="宋体" panose="02010600030101010101" pitchFamily="2" charset="-122"/>
              <a:ea typeface="宋体" panose="02010600030101010101" pitchFamily="2" charset="-122"/>
            </a:endParaRPr>
          </a:p>
        </p:txBody>
      </p:sp>
      <p:sp>
        <p:nvSpPr>
          <p:cNvPr id="11" name="标题 4"/>
          <p:cNvSpPr txBox="1">
            <a:spLocks/>
          </p:cNvSpPr>
          <p:nvPr/>
        </p:nvSpPr>
        <p:spPr>
          <a:xfrm>
            <a:off x="833910" y="57656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笔记本电脑的工作电压是</a:t>
            </a:r>
            <a:r>
              <a:rPr lang="en-US" altLang="zh-CN" sz="1200" b="1" dirty="0">
                <a:latin typeface="宋体" panose="02010600030101010101" pitchFamily="2" charset="-122"/>
                <a:ea typeface="宋体" panose="02010600030101010101" pitchFamily="2" charset="-122"/>
              </a:rPr>
              <a:t>20V</a:t>
            </a:r>
            <a:r>
              <a:rPr lang="zh-CN" altLang="en-US" sz="1200" b="1" dirty="0">
                <a:latin typeface="宋体" panose="02010600030101010101" pitchFamily="2" charset="-122"/>
                <a:ea typeface="宋体" panose="02010600030101010101" pitchFamily="2" charset="-122"/>
              </a:rPr>
              <a:t>，而我国的家庭用电是</a:t>
            </a:r>
            <a:r>
              <a:rPr lang="en-US" altLang="zh-CN" sz="1200" b="1" dirty="0" smtClean="0">
                <a:latin typeface="宋体" panose="02010600030101010101" pitchFamily="2" charset="-122"/>
                <a:ea typeface="宋体" panose="02010600030101010101" pitchFamily="2" charset="-122"/>
              </a:rPr>
              <a:t>220V</a:t>
            </a:r>
            <a:r>
              <a:rPr lang="zh-CN" altLang="en-US" sz="1200" b="1" dirty="0" smtClean="0">
                <a:latin typeface="宋体" panose="02010600030101010101" pitchFamily="2" charset="-122"/>
                <a:ea typeface="宋体" panose="02010600030101010101" pitchFamily="2" charset="-122"/>
              </a:rPr>
              <a:t>，要想让</a:t>
            </a:r>
            <a:r>
              <a:rPr lang="en-US" altLang="zh-CN" sz="1200" b="1" dirty="0" smtClean="0">
                <a:latin typeface="宋体" panose="02010600030101010101" pitchFamily="2" charset="-122"/>
                <a:ea typeface="宋体" panose="02010600030101010101" pitchFamily="2" charset="-122"/>
              </a:rPr>
              <a:t>20V</a:t>
            </a:r>
            <a:r>
              <a:rPr lang="zh-CN" altLang="en-US" sz="1200" b="1" dirty="0" smtClean="0">
                <a:latin typeface="宋体" panose="02010600030101010101" pitchFamily="2" charset="-122"/>
                <a:ea typeface="宋体" panose="02010600030101010101" pitchFamily="2" charset="-122"/>
              </a:rPr>
              <a:t>的笔记本能够在</a:t>
            </a:r>
            <a:r>
              <a:rPr lang="en-US" altLang="zh-CN" sz="1200" b="1" dirty="0" smtClean="0">
                <a:latin typeface="宋体" panose="02010600030101010101" pitchFamily="2" charset="-122"/>
                <a:ea typeface="宋体" panose="02010600030101010101" pitchFamily="2" charset="-122"/>
              </a:rPr>
              <a:t>220V</a:t>
            </a:r>
            <a:r>
              <a:rPr lang="zh-CN" altLang="en-US" sz="1200" b="1" dirty="0" smtClean="0">
                <a:latin typeface="宋体" panose="02010600030101010101" pitchFamily="2" charset="-122"/>
                <a:ea typeface="宋体" panose="02010600030101010101" pitchFamily="2" charset="-122"/>
              </a:rPr>
              <a:t>的电压下工作就需要一个</a:t>
            </a:r>
            <a:r>
              <a:rPr lang="zh-CN" altLang="en-US" sz="1200" b="1" dirty="0">
                <a:latin typeface="宋体" panose="02010600030101010101" pitchFamily="2" charset="-122"/>
                <a:ea typeface="宋体" panose="02010600030101010101" pitchFamily="2" charset="-122"/>
              </a:rPr>
              <a:t>电源适配器</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754" y="1263571"/>
            <a:ext cx="4191557" cy="1668629"/>
          </a:xfrm>
          <a:prstGeom prst="rect">
            <a:avLst/>
          </a:prstGeom>
        </p:spPr>
      </p:pic>
      <p:sp>
        <p:nvSpPr>
          <p:cNvPr id="12" name="标题 4"/>
          <p:cNvSpPr txBox="1">
            <a:spLocks/>
          </p:cNvSpPr>
          <p:nvPr/>
        </p:nvSpPr>
        <p:spPr>
          <a:xfrm>
            <a:off x="969985" y="3017698"/>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在软件开发中，有时也存在类似这种不兼容的情况，我们也可以像引入一个电源适配器一样引入一个称之为适配器的角色来协调这些存在不兼容的结构，这种设计方案即为适配器模式。</a:t>
            </a:r>
          </a:p>
        </p:txBody>
      </p:sp>
    </p:spTree>
    <p:extLst>
      <p:ext uri="{BB962C8B-B14F-4D97-AF65-F5344CB8AC3E}">
        <p14:creationId xmlns:p14="http://schemas.microsoft.com/office/powerpoint/2010/main" val="381245948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适配器模式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对象适配器</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1496" y="562612"/>
            <a:ext cx="6253961" cy="2820305"/>
          </a:xfrm>
          <a:prstGeom prst="rect">
            <a:avLst/>
          </a:prstGeom>
        </p:spPr>
      </p:pic>
      <p:sp>
        <p:nvSpPr>
          <p:cNvPr id="9" name="标题 4"/>
          <p:cNvSpPr txBox="1">
            <a:spLocks/>
          </p:cNvSpPr>
          <p:nvPr/>
        </p:nvSpPr>
        <p:spPr>
          <a:xfrm>
            <a:off x="1114634" y="3616523"/>
            <a:ext cx="8029366"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1200" b="1" dirty="0" smtClean="0">
                <a:solidFill>
                  <a:srgbClr val="FF0000"/>
                </a:solidFill>
                <a:latin typeface="黑体" panose="02010609060101010101" pitchFamily="49" charset="-122"/>
                <a:ea typeface="黑体" panose="02010609060101010101" pitchFamily="49" charset="-122"/>
              </a:rPr>
              <a:t>Target</a:t>
            </a:r>
            <a:r>
              <a:rPr lang="zh-CN" altLang="en-US" sz="1200" b="1" dirty="0">
                <a:solidFill>
                  <a:srgbClr val="FF0000"/>
                </a:solidFill>
                <a:latin typeface="黑体" panose="02010609060101010101" pitchFamily="49" charset="-122"/>
                <a:ea typeface="黑体" panose="02010609060101010101" pitchFamily="49" charset="-122"/>
              </a:rPr>
              <a:t>（目标抽象类</a:t>
            </a:r>
            <a:r>
              <a:rPr lang="zh-CN" altLang="en-US" sz="1200" b="1" dirty="0" smtClean="0">
                <a:solidFill>
                  <a:srgbClr val="FF0000"/>
                </a:solidFill>
                <a:latin typeface="黑体" panose="02010609060101010101" pitchFamily="49" charset="-122"/>
                <a:ea typeface="黑体" panose="02010609060101010101" pitchFamily="49" charset="-122"/>
              </a:rPr>
              <a:t>）</a:t>
            </a:r>
            <a:r>
              <a:rPr lang="zh-CN" altLang="en-US" sz="1200" b="1" dirty="0" smtClean="0">
                <a:latin typeface="黑体" panose="02010609060101010101" pitchFamily="49" charset="-122"/>
                <a:ea typeface="黑体" panose="02010609060101010101" pitchFamily="49" charset="-122"/>
              </a:rPr>
              <a:t>：</a:t>
            </a:r>
            <a:r>
              <a:rPr lang="zh-CN" altLang="en-US" sz="1200" dirty="0" smtClean="0">
                <a:latin typeface="黑体" panose="02010609060101010101" pitchFamily="49" charset="-122"/>
                <a:ea typeface="黑体" panose="02010609060101010101" pitchFamily="49" charset="-122"/>
              </a:rPr>
              <a:t>目标</a:t>
            </a:r>
            <a:r>
              <a:rPr lang="zh-CN" altLang="en-US" sz="1200" dirty="0">
                <a:latin typeface="黑体" panose="02010609060101010101" pitchFamily="49" charset="-122"/>
                <a:ea typeface="黑体" panose="02010609060101010101" pitchFamily="49" charset="-122"/>
              </a:rPr>
              <a:t>抽象类定义客户所需接口，可以是一个抽象类或接口，也可以是具体类。</a:t>
            </a:r>
          </a:p>
          <a:p>
            <a:r>
              <a:rPr lang="zh-CN" altLang="en-US" sz="1200" dirty="0">
                <a:latin typeface="黑体" panose="02010609060101010101" pitchFamily="49" charset="-122"/>
                <a:ea typeface="黑体" panose="02010609060101010101" pitchFamily="49" charset="-122"/>
              </a:rPr>
              <a:t>       </a:t>
            </a:r>
            <a:endParaRPr lang="en-US" altLang="zh-CN" sz="1200" dirty="0" smtClean="0">
              <a:latin typeface="黑体" panose="02010609060101010101" pitchFamily="49" charset="-122"/>
              <a:ea typeface="黑体" panose="02010609060101010101" pitchFamily="49" charset="-122"/>
            </a:endParaRPr>
          </a:p>
          <a:p>
            <a:r>
              <a:rPr lang="en-US" altLang="zh-CN" sz="1200" b="1" dirty="0" smtClean="0">
                <a:solidFill>
                  <a:srgbClr val="FF0000"/>
                </a:solidFill>
                <a:latin typeface="黑体" panose="02010609060101010101" pitchFamily="49" charset="-122"/>
                <a:ea typeface="黑体" panose="02010609060101010101" pitchFamily="49" charset="-122"/>
              </a:rPr>
              <a:t>Adapter</a:t>
            </a:r>
            <a:r>
              <a:rPr lang="zh-CN" altLang="en-US" sz="1200" b="1" dirty="0">
                <a:solidFill>
                  <a:srgbClr val="FF0000"/>
                </a:solidFill>
                <a:latin typeface="黑体" panose="02010609060101010101" pitchFamily="49" charset="-122"/>
                <a:ea typeface="黑体" panose="02010609060101010101" pitchFamily="49" charset="-122"/>
              </a:rPr>
              <a:t>（适配器类</a:t>
            </a:r>
            <a:r>
              <a:rPr lang="zh-CN" altLang="en-US" sz="1200" b="1" dirty="0" smtClean="0">
                <a:solidFill>
                  <a:srgbClr val="FF0000"/>
                </a:solidFill>
                <a:latin typeface="黑体" panose="02010609060101010101" pitchFamily="49" charset="-122"/>
                <a:ea typeface="黑体" panose="02010609060101010101" pitchFamily="49" charset="-122"/>
              </a:rPr>
              <a:t>）</a:t>
            </a:r>
            <a:r>
              <a:rPr lang="zh-CN" altLang="en-US" sz="1200" b="1" dirty="0">
                <a:latin typeface="黑体" panose="02010609060101010101" pitchFamily="49" charset="-122"/>
                <a:ea typeface="黑体" panose="02010609060101010101" pitchFamily="49" charset="-122"/>
              </a:rPr>
              <a:t> ：</a:t>
            </a:r>
            <a:r>
              <a:rPr lang="zh-CN" altLang="en-US" sz="1200" dirty="0" smtClean="0">
                <a:latin typeface="黑体" panose="02010609060101010101" pitchFamily="49" charset="-122"/>
                <a:ea typeface="黑体" panose="02010609060101010101" pitchFamily="49" charset="-122"/>
              </a:rPr>
              <a:t>适配器</a:t>
            </a:r>
            <a:r>
              <a:rPr lang="zh-CN" altLang="en-US" sz="1200" dirty="0">
                <a:latin typeface="黑体" panose="02010609060101010101" pitchFamily="49" charset="-122"/>
                <a:ea typeface="黑体" panose="02010609060101010101" pitchFamily="49" charset="-122"/>
              </a:rPr>
              <a:t>可以调用另一个接口，作为一个转换器，对</a:t>
            </a:r>
            <a:r>
              <a:rPr lang="en-US" altLang="zh-CN" sz="1200" dirty="0" err="1">
                <a:latin typeface="黑体" panose="02010609060101010101" pitchFamily="49" charset="-122"/>
                <a:ea typeface="黑体" panose="02010609060101010101" pitchFamily="49" charset="-122"/>
              </a:rPr>
              <a:t>Adaptee</a:t>
            </a:r>
            <a:r>
              <a:rPr lang="zh-CN" altLang="en-US" sz="1200" dirty="0">
                <a:latin typeface="黑体" panose="02010609060101010101" pitchFamily="49" charset="-122"/>
                <a:ea typeface="黑体" panose="02010609060101010101" pitchFamily="49" charset="-122"/>
              </a:rPr>
              <a:t>和</a:t>
            </a:r>
            <a:r>
              <a:rPr lang="en-US" altLang="zh-CN" sz="1200" dirty="0">
                <a:latin typeface="黑体" panose="02010609060101010101" pitchFamily="49" charset="-122"/>
                <a:ea typeface="黑体" panose="02010609060101010101" pitchFamily="49" charset="-122"/>
              </a:rPr>
              <a:t>Target</a:t>
            </a:r>
            <a:r>
              <a:rPr lang="zh-CN" altLang="en-US" sz="1200" dirty="0">
                <a:latin typeface="黑体" panose="02010609060101010101" pitchFamily="49" charset="-122"/>
                <a:ea typeface="黑体" panose="02010609060101010101" pitchFamily="49" charset="-122"/>
              </a:rPr>
              <a:t>进行适配，适配器类是适配器模式的核心，</a:t>
            </a:r>
            <a:r>
              <a:rPr lang="zh-CN" altLang="en-US" sz="1200" dirty="0">
                <a:solidFill>
                  <a:srgbClr val="FF0000"/>
                </a:solidFill>
                <a:latin typeface="黑体" panose="02010609060101010101" pitchFamily="49" charset="-122"/>
                <a:ea typeface="黑体" panose="02010609060101010101" pitchFamily="49" charset="-122"/>
              </a:rPr>
              <a:t>在对象适配器中，它通过继承</a:t>
            </a:r>
            <a:r>
              <a:rPr lang="en-US" altLang="zh-CN" sz="1200" dirty="0">
                <a:solidFill>
                  <a:srgbClr val="FF0000"/>
                </a:solidFill>
                <a:latin typeface="黑体" panose="02010609060101010101" pitchFamily="49" charset="-122"/>
                <a:ea typeface="黑体" panose="02010609060101010101" pitchFamily="49" charset="-122"/>
              </a:rPr>
              <a:t>Target</a:t>
            </a:r>
            <a:r>
              <a:rPr lang="zh-CN" altLang="en-US" sz="1200" dirty="0">
                <a:solidFill>
                  <a:srgbClr val="FF0000"/>
                </a:solidFill>
                <a:latin typeface="黑体" panose="02010609060101010101" pitchFamily="49" charset="-122"/>
                <a:ea typeface="黑体" panose="02010609060101010101" pitchFamily="49" charset="-122"/>
              </a:rPr>
              <a:t>并关联一个</a:t>
            </a:r>
            <a:r>
              <a:rPr lang="en-US" altLang="zh-CN" sz="1200" dirty="0" err="1">
                <a:solidFill>
                  <a:srgbClr val="FF0000"/>
                </a:solidFill>
                <a:latin typeface="黑体" panose="02010609060101010101" pitchFamily="49" charset="-122"/>
                <a:ea typeface="黑体" panose="02010609060101010101" pitchFamily="49" charset="-122"/>
              </a:rPr>
              <a:t>Adaptee</a:t>
            </a:r>
            <a:r>
              <a:rPr lang="zh-CN" altLang="en-US" sz="1200" dirty="0">
                <a:solidFill>
                  <a:srgbClr val="FF0000"/>
                </a:solidFill>
                <a:latin typeface="黑体" panose="02010609060101010101" pitchFamily="49" charset="-122"/>
                <a:ea typeface="黑体" panose="02010609060101010101" pitchFamily="49" charset="-122"/>
              </a:rPr>
              <a:t>对象使二者产生联系</a:t>
            </a:r>
            <a:r>
              <a:rPr lang="zh-CN" altLang="en-US" sz="1200" dirty="0">
                <a:latin typeface="黑体" panose="02010609060101010101" pitchFamily="49" charset="-122"/>
                <a:ea typeface="黑体" panose="02010609060101010101" pitchFamily="49" charset="-122"/>
              </a:rPr>
              <a:t>。</a:t>
            </a:r>
          </a:p>
          <a:p>
            <a:r>
              <a:rPr lang="zh-CN" altLang="en-US" sz="1200" dirty="0">
                <a:latin typeface="黑体" panose="02010609060101010101" pitchFamily="49" charset="-122"/>
                <a:ea typeface="黑体" panose="02010609060101010101" pitchFamily="49" charset="-122"/>
              </a:rPr>
              <a:t>       </a:t>
            </a:r>
            <a:endParaRPr lang="en-US" altLang="zh-CN" sz="1200" dirty="0" smtClean="0">
              <a:latin typeface="黑体" panose="02010609060101010101" pitchFamily="49" charset="-122"/>
              <a:ea typeface="黑体" panose="02010609060101010101" pitchFamily="49" charset="-122"/>
            </a:endParaRPr>
          </a:p>
          <a:p>
            <a:r>
              <a:rPr lang="en-US" altLang="zh-CN" sz="1200" b="1" dirty="0" err="1" smtClean="0">
                <a:solidFill>
                  <a:srgbClr val="FF0000"/>
                </a:solidFill>
                <a:latin typeface="黑体" panose="02010609060101010101" pitchFamily="49" charset="-122"/>
                <a:ea typeface="黑体" panose="02010609060101010101" pitchFamily="49" charset="-122"/>
              </a:rPr>
              <a:t>Adaptee</a:t>
            </a:r>
            <a:r>
              <a:rPr lang="zh-CN" altLang="en-US" sz="1200" b="1" dirty="0">
                <a:solidFill>
                  <a:srgbClr val="FF0000"/>
                </a:solidFill>
                <a:latin typeface="黑体" panose="02010609060101010101" pitchFamily="49" charset="-122"/>
                <a:ea typeface="黑体" panose="02010609060101010101" pitchFamily="49" charset="-122"/>
              </a:rPr>
              <a:t>（适配者类</a:t>
            </a:r>
            <a:r>
              <a:rPr lang="zh-CN" altLang="en-US" sz="1200" b="1" dirty="0" smtClean="0">
                <a:solidFill>
                  <a:srgbClr val="FF0000"/>
                </a:solidFill>
                <a:latin typeface="黑体" panose="02010609060101010101" pitchFamily="49" charset="-122"/>
                <a:ea typeface="黑体" panose="02010609060101010101" pitchFamily="49" charset="-122"/>
              </a:rPr>
              <a:t>）</a:t>
            </a:r>
            <a:r>
              <a:rPr lang="zh-CN" altLang="en-US" sz="1200" b="1" dirty="0">
                <a:latin typeface="黑体" panose="02010609060101010101" pitchFamily="49" charset="-122"/>
                <a:ea typeface="黑体" panose="02010609060101010101" pitchFamily="49" charset="-122"/>
              </a:rPr>
              <a:t> ：</a:t>
            </a:r>
            <a:r>
              <a:rPr lang="zh-CN" altLang="en-US" sz="1200" dirty="0" smtClean="0">
                <a:latin typeface="黑体" panose="02010609060101010101" pitchFamily="49" charset="-122"/>
                <a:ea typeface="黑体" panose="02010609060101010101" pitchFamily="49" charset="-122"/>
              </a:rPr>
              <a:t>适</a:t>
            </a:r>
            <a:r>
              <a:rPr lang="zh-CN" altLang="en-US" sz="1200" dirty="0">
                <a:latin typeface="黑体" panose="02010609060101010101" pitchFamily="49" charset="-122"/>
                <a:ea typeface="黑体" panose="02010609060101010101" pitchFamily="49" charset="-122"/>
              </a:rPr>
              <a:t>配者即被适配的角色，它定义了一个已经存在的接口，这个接口需要适配，适配者类一般是一个具体类，包含了客户希望使用的业务</a:t>
            </a:r>
            <a:r>
              <a:rPr lang="zh-CN" altLang="en-US" sz="1200" dirty="0" smtClean="0">
                <a:latin typeface="黑体" panose="02010609060101010101" pitchFamily="49" charset="-122"/>
                <a:ea typeface="黑体" panose="02010609060101010101" pitchFamily="49" charset="-122"/>
              </a:rPr>
              <a:t>方法。</a:t>
            </a:r>
            <a:endParaRPr lang="zh-CN" altLang="en-US"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a:r>
            <a:br>
              <a:rPr lang="zh-CN" altLang="en-US" sz="1200" dirty="0">
                <a:latin typeface="黑体" panose="02010609060101010101" pitchFamily="49" charset="-122"/>
                <a:ea typeface="黑体" panose="02010609060101010101" pitchFamily="49" charset="-122"/>
              </a:rPr>
            </a:br>
            <a:endParaRPr lang="zh-CN" altLang="en-US" sz="1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50022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适配器模式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对象适配器</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标题 4"/>
          <p:cNvSpPr txBox="1">
            <a:spLocks/>
          </p:cNvSpPr>
          <p:nvPr/>
        </p:nvSpPr>
        <p:spPr>
          <a:xfrm>
            <a:off x="1041216" y="565862"/>
            <a:ext cx="8029366"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200" dirty="0">
                <a:latin typeface="黑体" panose="02010609060101010101" pitchFamily="49" charset="-122"/>
                <a:ea typeface="黑体" panose="02010609060101010101" pitchFamily="49" charset="-122"/>
              </a:rPr>
              <a:t>根据对象适配器模式结构图，在对象适配器中，客户端需要调用</a:t>
            </a:r>
            <a:r>
              <a:rPr lang="en-US" altLang="zh-CN" sz="1200" dirty="0">
                <a:latin typeface="黑体" panose="02010609060101010101" pitchFamily="49" charset="-122"/>
                <a:ea typeface="黑体" panose="02010609060101010101" pitchFamily="49" charset="-122"/>
              </a:rPr>
              <a:t>request()</a:t>
            </a:r>
            <a:r>
              <a:rPr lang="zh-CN" altLang="en-US" sz="1200" dirty="0" smtClean="0">
                <a:latin typeface="黑体" panose="02010609060101010101" pitchFamily="49" charset="-122"/>
                <a:ea typeface="黑体" panose="02010609060101010101" pitchFamily="49" charset="-122"/>
              </a:rPr>
              <a:t>方法</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而</a:t>
            </a:r>
            <a:r>
              <a:rPr lang="zh-CN" altLang="en-US" sz="1200" dirty="0">
                <a:latin typeface="黑体" panose="02010609060101010101" pitchFamily="49" charset="-122"/>
                <a:ea typeface="黑体" panose="02010609060101010101" pitchFamily="49" charset="-122"/>
              </a:rPr>
              <a:t>适配者类</a:t>
            </a:r>
            <a:r>
              <a:rPr lang="en-US" altLang="zh-CN" sz="1200" dirty="0" err="1">
                <a:latin typeface="黑体" panose="02010609060101010101" pitchFamily="49" charset="-122"/>
                <a:ea typeface="黑体" panose="02010609060101010101" pitchFamily="49" charset="-122"/>
              </a:rPr>
              <a:t>Adaptee</a:t>
            </a:r>
            <a:r>
              <a:rPr lang="zh-CN" altLang="en-US" sz="1200" dirty="0">
                <a:latin typeface="黑体" panose="02010609060101010101" pitchFamily="49" charset="-122"/>
                <a:ea typeface="黑体" panose="02010609060101010101" pitchFamily="49" charset="-122"/>
              </a:rPr>
              <a:t>没有该</a:t>
            </a:r>
            <a:r>
              <a:rPr lang="zh-CN" altLang="en-US" sz="1200" dirty="0" smtClean="0">
                <a:latin typeface="黑体" panose="02010609060101010101" pitchFamily="49" charset="-122"/>
                <a:ea typeface="黑体" panose="02010609060101010101" pitchFamily="49" charset="-122"/>
              </a:rPr>
              <a:t>方法但是</a:t>
            </a:r>
            <a:r>
              <a:rPr lang="zh-CN" altLang="en-US" sz="1200" dirty="0">
                <a:latin typeface="黑体" panose="02010609060101010101" pitchFamily="49" charset="-122"/>
                <a:ea typeface="黑体" panose="02010609060101010101" pitchFamily="49" charset="-122"/>
              </a:rPr>
              <a:t>它所提供的</a:t>
            </a:r>
            <a:r>
              <a:rPr lang="en-US" altLang="zh-CN" sz="1200" dirty="0" err="1">
                <a:latin typeface="黑体" panose="02010609060101010101" pitchFamily="49" charset="-122"/>
                <a:ea typeface="黑体" panose="02010609060101010101" pitchFamily="49" charset="-122"/>
              </a:rPr>
              <a:t>specificRequest</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方法却是客户端所需要</a:t>
            </a:r>
            <a:r>
              <a:rPr lang="zh-CN" altLang="en-US" sz="1200" dirty="0" smtClean="0">
                <a:latin typeface="黑体" panose="02010609060101010101" pitchFamily="49" charset="-122"/>
                <a:ea typeface="黑体" panose="02010609060101010101" pitchFamily="49" charset="-122"/>
              </a:rPr>
              <a:t>的</a:t>
            </a:r>
            <a:endParaRPr lang="en-US" altLang="zh-CN" sz="1200" dirty="0" smtClean="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为了</a:t>
            </a:r>
            <a:r>
              <a:rPr lang="zh-CN" altLang="en-US" sz="1200" dirty="0">
                <a:latin typeface="黑体" panose="02010609060101010101" pitchFamily="49" charset="-122"/>
                <a:ea typeface="黑体" panose="02010609060101010101" pitchFamily="49" charset="-122"/>
              </a:rPr>
              <a:t>使客户端能够使用适配者类，需要提供一个包装类</a:t>
            </a:r>
            <a:r>
              <a:rPr lang="en-US" altLang="zh-CN" sz="1200" dirty="0">
                <a:latin typeface="黑体" panose="02010609060101010101" pitchFamily="49" charset="-122"/>
                <a:ea typeface="黑体" panose="02010609060101010101" pitchFamily="49" charset="-122"/>
              </a:rPr>
              <a:t>Adapter</a:t>
            </a:r>
            <a:r>
              <a:rPr lang="zh-CN" altLang="en-US" sz="1200" dirty="0">
                <a:latin typeface="黑体" panose="02010609060101010101" pitchFamily="49" charset="-122"/>
                <a:ea typeface="黑体" panose="02010609060101010101" pitchFamily="49" charset="-122"/>
              </a:rPr>
              <a:t>，即适配器</a:t>
            </a:r>
            <a:r>
              <a:rPr lang="zh-CN" altLang="en-US" sz="1200" dirty="0" smtClean="0">
                <a:latin typeface="黑体" panose="02010609060101010101" pitchFamily="49" charset="-122"/>
                <a:ea typeface="黑体" panose="02010609060101010101" pitchFamily="49" charset="-122"/>
              </a:rPr>
              <a:t>类</a:t>
            </a:r>
            <a:endParaRPr lang="en-US" altLang="zh-CN" sz="1200" dirty="0" smtClean="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这个</a:t>
            </a:r>
            <a:r>
              <a:rPr lang="zh-CN" altLang="en-US" sz="1200" dirty="0">
                <a:latin typeface="黑体" panose="02010609060101010101" pitchFamily="49" charset="-122"/>
                <a:ea typeface="黑体" panose="02010609060101010101" pitchFamily="49" charset="-122"/>
              </a:rPr>
              <a:t>包装类包装了一个适配者的实例，从而将客户端与适配者衔接起来，在适配器的</a:t>
            </a:r>
            <a:r>
              <a:rPr lang="en-US" altLang="zh-CN" sz="1200" dirty="0">
                <a:latin typeface="黑体" panose="02010609060101010101" pitchFamily="49" charset="-122"/>
                <a:ea typeface="黑体" panose="02010609060101010101" pitchFamily="49" charset="-122"/>
              </a:rPr>
              <a:t>request()</a:t>
            </a:r>
            <a:r>
              <a:rPr lang="zh-CN" altLang="en-US" sz="1200" dirty="0">
                <a:latin typeface="黑体" panose="02010609060101010101" pitchFamily="49" charset="-122"/>
                <a:ea typeface="黑体" panose="02010609060101010101" pitchFamily="49" charset="-122"/>
              </a:rPr>
              <a:t>方法中调用适配者</a:t>
            </a:r>
            <a:r>
              <a:rPr lang="zh-CN" altLang="en-US" sz="1200" dirty="0" smtClean="0">
                <a:latin typeface="黑体" panose="02010609060101010101" pitchFamily="49" charset="-122"/>
                <a:ea typeface="黑体" panose="02010609060101010101" pitchFamily="49" charset="-122"/>
              </a:rPr>
              <a:t>的</a:t>
            </a:r>
            <a:endParaRPr lang="en-US" altLang="zh-CN" sz="1200" dirty="0" smtClean="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a:p>
            <a:r>
              <a:rPr lang="en-US" altLang="zh-CN" sz="1200" dirty="0" err="1" smtClean="0">
                <a:latin typeface="黑体" panose="02010609060101010101" pitchFamily="49" charset="-122"/>
                <a:ea typeface="黑体" panose="02010609060101010101" pitchFamily="49" charset="-122"/>
              </a:rPr>
              <a:t>specificRequest</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方法。</a:t>
            </a:r>
            <a:r>
              <a:rPr lang="zh-CN" altLang="en-US" sz="1200" dirty="0">
                <a:solidFill>
                  <a:srgbClr val="FF0000"/>
                </a:solidFill>
                <a:latin typeface="黑体" panose="02010609060101010101" pitchFamily="49" charset="-122"/>
                <a:ea typeface="黑体" panose="02010609060101010101" pitchFamily="49" charset="-122"/>
              </a:rPr>
              <a:t>因为适配器类与适配者类是关联关系（也可称之为委派关系），所以这种适配器模式</a:t>
            </a:r>
            <a:r>
              <a:rPr lang="zh-CN" altLang="en-US" sz="1200" dirty="0" smtClean="0">
                <a:solidFill>
                  <a:srgbClr val="FF0000"/>
                </a:solidFill>
                <a:latin typeface="黑体" panose="02010609060101010101" pitchFamily="49" charset="-122"/>
                <a:ea typeface="黑体" panose="02010609060101010101" pitchFamily="49" charset="-122"/>
              </a:rPr>
              <a:t>称为</a:t>
            </a:r>
            <a:endParaRPr lang="en-US" altLang="zh-CN" sz="1200" dirty="0" smtClean="0">
              <a:solidFill>
                <a:srgbClr val="FF0000"/>
              </a:solidFill>
              <a:latin typeface="黑体" panose="02010609060101010101" pitchFamily="49" charset="-122"/>
              <a:ea typeface="黑体" panose="02010609060101010101" pitchFamily="49" charset="-122"/>
            </a:endParaRPr>
          </a:p>
          <a:p>
            <a:endParaRPr lang="en-US" altLang="zh-CN" sz="1200" dirty="0" smtClean="0">
              <a:solidFill>
                <a:srgbClr val="FF0000"/>
              </a:solidFill>
              <a:latin typeface="黑体" panose="02010609060101010101" pitchFamily="49" charset="-122"/>
              <a:ea typeface="黑体" panose="02010609060101010101" pitchFamily="49" charset="-122"/>
            </a:endParaRPr>
          </a:p>
          <a:p>
            <a:r>
              <a:rPr lang="zh-CN" altLang="en-US" sz="1200" dirty="0" smtClean="0">
                <a:solidFill>
                  <a:srgbClr val="FF0000"/>
                </a:solidFill>
                <a:latin typeface="黑体" panose="02010609060101010101" pitchFamily="49" charset="-122"/>
                <a:ea typeface="黑体" panose="02010609060101010101" pitchFamily="49" charset="-122"/>
              </a:rPr>
              <a:t>对象</a:t>
            </a:r>
            <a:r>
              <a:rPr lang="zh-CN" altLang="en-US" sz="1200" dirty="0">
                <a:solidFill>
                  <a:srgbClr val="FF0000"/>
                </a:solidFill>
                <a:latin typeface="黑体" panose="02010609060101010101" pitchFamily="49" charset="-122"/>
                <a:ea typeface="黑体" panose="02010609060101010101" pitchFamily="49" charset="-122"/>
              </a:rPr>
              <a:t>适配器</a:t>
            </a:r>
            <a:r>
              <a:rPr lang="zh-CN" altLang="en-US" sz="1200" dirty="0" smtClean="0">
                <a:solidFill>
                  <a:srgbClr val="FF0000"/>
                </a:solidFill>
                <a:latin typeface="黑体" panose="02010609060101010101" pitchFamily="49" charset="-122"/>
                <a:ea typeface="黑体" panose="02010609060101010101" pitchFamily="49" charset="-122"/>
              </a:rPr>
              <a:t>模式</a:t>
            </a:r>
            <a:r>
              <a:rPr lang="zh-CN" altLang="en-US" sz="1200" dirty="0" smtClean="0">
                <a:latin typeface="黑体" panose="02010609060101010101" pitchFamily="49" charset="-122"/>
                <a:ea typeface="黑体" panose="02010609060101010101" pitchFamily="49" charset="-122"/>
              </a:rPr>
              <a:t>，典型的对象适配器代码如下所示：</a:t>
            </a:r>
            <a:endParaRPr lang="zh-CN" altLang="en-US" sz="12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31" y="2705855"/>
            <a:ext cx="4831717" cy="2382536"/>
          </a:xfrm>
          <a:prstGeom prst="rect">
            <a:avLst/>
          </a:prstGeom>
        </p:spPr>
      </p:pic>
    </p:spTree>
    <p:extLst>
      <p:ext uri="{BB962C8B-B14F-4D97-AF65-F5344CB8AC3E}">
        <p14:creationId xmlns:p14="http://schemas.microsoft.com/office/powerpoint/2010/main" val="17887603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适配器模式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类</a:t>
            </a:r>
            <a:r>
              <a:rPr lang="zh-CN" altLang="en-US" sz="1800" dirty="0" smtClean="0">
                <a:latin typeface="微软雅黑" panose="020B0503020204020204" pitchFamily="34" charset="-122"/>
                <a:ea typeface="微软雅黑" panose="020B0503020204020204" pitchFamily="34" charset="-122"/>
              </a:rPr>
              <a:t>适配器</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标题 4"/>
          <p:cNvSpPr txBox="1">
            <a:spLocks/>
          </p:cNvSpPr>
          <p:nvPr/>
        </p:nvSpPr>
        <p:spPr>
          <a:xfrm>
            <a:off x="1381612" y="4022730"/>
            <a:ext cx="8029366"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200" dirty="0">
                <a:latin typeface="黑体" panose="02010609060101010101" pitchFamily="49" charset="-122"/>
                <a:ea typeface="黑体" panose="02010609060101010101" pitchFamily="49" charset="-122"/>
              </a:rPr>
              <a:t>类适配器模式和对象适配器模式最大的区别在于适配器和适配者之间的关系</a:t>
            </a:r>
            <a:r>
              <a:rPr lang="zh-CN" altLang="en-US" sz="1200" dirty="0" smtClean="0">
                <a:latin typeface="黑体" panose="02010609060101010101" pitchFamily="49" charset="-122"/>
                <a:ea typeface="黑体" panose="02010609060101010101" pitchFamily="49" charset="-122"/>
              </a:rPr>
              <a:t>不同</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对象</a:t>
            </a:r>
            <a:r>
              <a:rPr lang="zh-CN" altLang="en-US" sz="1200" dirty="0">
                <a:latin typeface="黑体" panose="02010609060101010101" pitchFamily="49" charset="-122"/>
                <a:ea typeface="黑体" panose="02010609060101010101" pitchFamily="49" charset="-122"/>
              </a:rPr>
              <a:t>适配器模式中适配器和适配者之间是关联关系，而</a:t>
            </a:r>
            <a:r>
              <a:rPr lang="zh-CN" altLang="en-US" sz="1200" dirty="0">
                <a:solidFill>
                  <a:srgbClr val="FF0000"/>
                </a:solidFill>
                <a:latin typeface="黑体" panose="02010609060101010101" pitchFamily="49" charset="-122"/>
                <a:ea typeface="黑体" panose="02010609060101010101" pitchFamily="49" charset="-122"/>
              </a:rPr>
              <a:t>类适配器模式中适配器和适配者是继承关系</a:t>
            </a:r>
            <a:r>
              <a:rPr lang="zh-CN" altLang="en-US" sz="1200" dirty="0" smtClean="0">
                <a:solidFill>
                  <a:srgbClr val="FF0000"/>
                </a:solidFill>
                <a:latin typeface="黑体" panose="02010609060101010101" pitchFamily="49" charset="-122"/>
                <a:ea typeface="黑体" panose="02010609060101010101" pitchFamily="49" charset="-122"/>
              </a:rPr>
              <a:t/>
            </a:r>
            <a:br>
              <a:rPr lang="zh-CN" altLang="en-US" sz="1200" dirty="0" smtClean="0">
                <a:solidFill>
                  <a:srgbClr val="FF0000"/>
                </a:solidFill>
                <a:latin typeface="黑体" panose="02010609060101010101" pitchFamily="49" charset="-122"/>
                <a:ea typeface="黑体" panose="02010609060101010101" pitchFamily="49" charset="-122"/>
              </a:rPr>
            </a:br>
            <a:endParaRPr lang="zh-CN" altLang="en-US" sz="1200" dirty="0">
              <a:solidFill>
                <a:srgbClr val="FF0000"/>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333" y="536094"/>
            <a:ext cx="5254060" cy="2927430"/>
          </a:xfrm>
          <a:prstGeom prst="rect">
            <a:avLst/>
          </a:prstGeom>
        </p:spPr>
      </p:pic>
    </p:spTree>
    <p:extLst>
      <p:ext uri="{BB962C8B-B14F-4D97-AF65-F5344CB8AC3E}">
        <p14:creationId xmlns:p14="http://schemas.microsoft.com/office/powerpoint/2010/main" val="13531241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设计</a:t>
            </a:r>
            <a:r>
              <a:rPr lang="zh-CN" altLang="en-US" sz="1800" dirty="0" smtClean="0">
                <a:latin typeface="微软雅黑" panose="020B0503020204020204" pitchFamily="34" charset="-122"/>
                <a:ea typeface="微软雅黑" panose="020B0503020204020204" pitchFamily="34" charset="-122"/>
              </a:rPr>
              <a:t>原则小结</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内容占位符 2"/>
          <p:cNvSpPr txBox="1">
            <a:spLocks/>
          </p:cNvSpPr>
          <p:nvPr/>
        </p:nvSpPr>
        <p:spPr>
          <a:xfrm>
            <a:off x="754380" y="617498"/>
            <a:ext cx="7325318" cy="55173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nSpc>
                <a:spcPct val="150000"/>
              </a:lnSpc>
              <a:buFont typeface="Wingdings" panose="05000000000000000000" pitchFamily="2" charset="2"/>
              <a:buChar char="n"/>
            </a:pPr>
            <a:r>
              <a:rPr lang="zh-CN" altLang="en-US" sz="1600" b="1" dirty="0" smtClean="0">
                <a:solidFill>
                  <a:srgbClr val="4ACBD6"/>
                </a:solidFill>
              </a:rPr>
              <a:t> </a:t>
            </a:r>
            <a:r>
              <a:rPr lang="zh-CN" altLang="en-US" sz="1600" b="1" dirty="0" smtClean="0">
                <a:solidFill>
                  <a:schemeClr val="tx2"/>
                </a:solidFill>
                <a:latin typeface="宋体" panose="02010600030101010101" pitchFamily="2" charset="-122"/>
                <a:ea typeface="宋体" panose="02010600030101010101" pitchFamily="2" charset="-122"/>
              </a:rPr>
              <a:t>面向对象设计原则为支持</a:t>
            </a:r>
            <a:r>
              <a:rPr lang="zh-CN" altLang="en-US" sz="1600" b="1" dirty="0" smtClean="0">
                <a:solidFill>
                  <a:srgbClr val="FF0000"/>
                </a:solidFill>
                <a:latin typeface="宋体" panose="02010600030101010101" pitchFamily="2" charset="-122"/>
                <a:ea typeface="宋体" panose="02010600030101010101" pitchFamily="2" charset="-122"/>
              </a:rPr>
              <a:t>可维护性复用</a:t>
            </a:r>
            <a:r>
              <a:rPr lang="zh-CN" altLang="en-US" sz="1600" b="1" dirty="0" smtClean="0">
                <a:solidFill>
                  <a:schemeClr val="tx2"/>
                </a:solidFill>
                <a:latin typeface="宋体" panose="02010600030101010101" pitchFamily="2" charset="-122"/>
                <a:ea typeface="宋体" panose="02010600030101010101" pitchFamily="2" charset="-122"/>
              </a:rPr>
              <a:t>而诞生，这些原则蕴含在很多设计模式中，它们是从许多设计方案中总结出的指导性原则。</a:t>
            </a:r>
            <a:endParaRPr lang="en-US" altLang="zh-CN" sz="1600" b="1" dirty="0" smtClean="0">
              <a:solidFill>
                <a:schemeClr val="tx2"/>
              </a:solidFill>
              <a:latin typeface="宋体" panose="02010600030101010101" pitchFamily="2" charset="-122"/>
              <a:ea typeface="宋体" panose="02010600030101010101" pitchFamily="2" charset="-122"/>
            </a:endParaRPr>
          </a:p>
          <a:p>
            <a:pPr marL="0" indent="0">
              <a:lnSpc>
                <a:spcPct val="150000"/>
              </a:lnSpc>
              <a:buFont typeface="Arial" panose="020B0604020202020204" pitchFamily="34" charset="0"/>
              <a:buNone/>
            </a:pPr>
            <a:endParaRPr lang="en-US" altLang="zh-CN" sz="1600" dirty="0" smtClean="0"/>
          </a:p>
          <a:p>
            <a:pPr marL="0" indent="0">
              <a:lnSpc>
                <a:spcPct val="150000"/>
              </a:lnSpc>
              <a:buFont typeface="Arial" panose="020B0604020202020204" pitchFamily="34" charset="0"/>
              <a:buNone/>
            </a:pPr>
            <a:endParaRPr lang="zh-CN" altLang="en-US" sz="1600" dirty="0"/>
          </a:p>
        </p:txBody>
      </p:sp>
      <p:graphicFrame>
        <p:nvGraphicFramePr>
          <p:cNvPr id="10" name="表格 9"/>
          <p:cNvGraphicFramePr>
            <a:graphicFrameLocks noGrp="1"/>
          </p:cNvGraphicFramePr>
          <p:nvPr>
            <p:extLst>
              <p:ext uri="{D42A27DB-BD31-4B8C-83A1-F6EECF244321}">
                <p14:modId xmlns:p14="http://schemas.microsoft.com/office/powerpoint/2010/main" val="353635128"/>
              </p:ext>
            </p:extLst>
          </p:nvPr>
        </p:nvGraphicFramePr>
        <p:xfrm>
          <a:off x="1086786" y="1518157"/>
          <a:ext cx="7016758" cy="2444132"/>
        </p:xfrm>
        <a:graphic>
          <a:graphicData uri="http://schemas.openxmlformats.org/drawingml/2006/table">
            <a:tbl>
              <a:tblPr firstRow="1" bandRow="1">
                <a:tableStyleId>{5C22544A-7EE6-4342-B048-85BDC9FD1C3A}</a:tableStyleId>
              </a:tblPr>
              <a:tblGrid>
                <a:gridCol w="1527035"/>
                <a:gridCol w="3931365"/>
                <a:gridCol w="1558358"/>
              </a:tblGrid>
              <a:tr h="248988">
                <a:tc>
                  <a:txBody>
                    <a:bodyPr/>
                    <a:lstStyle/>
                    <a:p>
                      <a:pPr algn="ctr"/>
                      <a:r>
                        <a:rPr lang="zh-CN" altLang="en-US" sz="1200" dirty="0" smtClean="0">
                          <a:latin typeface="宋体" panose="02010600030101010101" pitchFamily="2" charset="-122"/>
                          <a:ea typeface="宋体" panose="02010600030101010101" pitchFamily="2" charset="-122"/>
                        </a:rPr>
                        <a:t>设计原则名称</a:t>
                      </a:r>
                      <a:endParaRPr lang="zh-CN" altLang="en-US" sz="1200" dirty="0">
                        <a:latin typeface="宋体" panose="02010600030101010101" pitchFamily="2" charset="-122"/>
                        <a:ea typeface="宋体" panose="02010600030101010101" pitchFamily="2" charset="-122"/>
                      </a:endParaRPr>
                    </a:p>
                  </a:txBody>
                  <a:tcPr/>
                </a:tc>
                <a:tc>
                  <a:txBody>
                    <a:bodyPr/>
                    <a:lstStyle/>
                    <a:p>
                      <a:pPr algn="ctr"/>
                      <a:r>
                        <a:rPr lang="zh-CN" altLang="en-US" sz="1200" dirty="0" smtClean="0">
                          <a:latin typeface="宋体" panose="02010600030101010101" pitchFamily="2" charset="-122"/>
                          <a:ea typeface="宋体" panose="02010600030101010101" pitchFamily="2" charset="-122"/>
                        </a:rPr>
                        <a:t>定义</a:t>
                      </a:r>
                      <a:endParaRPr lang="zh-CN" altLang="en-US" sz="1200" dirty="0">
                        <a:latin typeface="宋体" panose="02010600030101010101" pitchFamily="2" charset="-122"/>
                        <a:ea typeface="宋体" panose="02010600030101010101" pitchFamily="2" charset="-122"/>
                      </a:endParaRPr>
                    </a:p>
                  </a:txBody>
                  <a:tcPr/>
                </a:tc>
                <a:tc>
                  <a:txBody>
                    <a:bodyPr/>
                    <a:lstStyle/>
                    <a:p>
                      <a:pPr algn="ctr"/>
                      <a:r>
                        <a:rPr lang="zh-CN" altLang="en-US" sz="1200" dirty="0" smtClean="0">
                          <a:latin typeface="宋体" panose="02010600030101010101" pitchFamily="2" charset="-122"/>
                          <a:ea typeface="宋体" panose="02010600030101010101" pitchFamily="2" charset="-122"/>
                        </a:rPr>
                        <a:t>使用频率</a:t>
                      </a:r>
                      <a:endParaRPr lang="zh-CN" altLang="en-US" sz="1200" dirty="0">
                        <a:latin typeface="宋体" panose="02010600030101010101" pitchFamily="2" charset="-122"/>
                        <a:ea typeface="宋体" panose="02010600030101010101" pitchFamily="2" charset="-122"/>
                      </a:endParaRPr>
                    </a:p>
                  </a:txBody>
                  <a:tcPr/>
                </a:tc>
              </a:tr>
              <a:tr h="423280">
                <a:tc>
                  <a:txBody>
                    <a:bodyPr/>
                    <a:lstStyle/>
                    <a:p>
                      <a:pPr algn="ctr"/>
                      <a:r>
                        <a:rPr lang="zh-CN" altLang="en-US" sz="1200" b="1" dirty="0" smtClean="0">
                          <a:latin typeface="宋体" panose="02010600030101010101" pitchFamily="2" charset="-122"/>
                          <a:ea typeface="宋体" panose="02010600030101010101" pitchFamily="2" charset="-122"/>
                        </a:rPr>
                        <a:t>单一职责原则</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b="0" dirty="0" smtClean="0">
                          <a:latin typeface="宋体" panose="02010600030101010101" pitchFamily="2" charset="-122"/>
                          <a:ea typeface="宋体" panose="02010600030101010101" pitchFamily="2" charset="-122"/>
                        </a:rPr>
                        <a:t>一个对象应该包含单一的职责，并且该职责被完整地封装在一个类中。</a:t>
                      </a:r>
                      <a:endParaRPr lang="zh-CN" altLang="en-US" sz="1200" b="0" dirty="0">
                        <a:latin typeface="宋体" panose="02010600030101010101" pitchFamily="2" charset="-122"/>
                        <a:ea typeface="宋体" panose="02010600030101010101" pitchFamily="2" charset="-122"/>
                      </a:endParaRPr>
                    </a:p>
                  </a:txBody>
                  <a:tcPr/>
                </a:tc>
                <a:tc>
                  <a:txBody>
                    <a:bodyPr/>
                    <a:lstStyle/>
                    <a:p>
                      <a:endParaRPr lang="zh-CN" altLang="en-US" sz="1200" b="1" dirty="0">
                        <a:latin typeface="宋体" panose="02010600030101010101" pitchFamily="2" charset="-122"/>
                        <a:ea typeface="宋体" panose="02010600030101010101" pitchFamily="2" charset="-122"/>
                      </a:endParaRPr>
                    </a:p>
                  </a:txBody>
                  <a:tcPr/>
                </a:tc>
              </a:tr>
              <a:tr h="248988">
                <a:tc>
                  <a:txBody>
                    <a:bodyPr/>
                    <a:lstStyle/>
                    <a:p>
                      <a:pPr algn="ctr"/>
                      <a:r>
                        <a:rPr lang="zh-CN" altLang="en-US" sz="1200" b="1" dirty="0" smtClean="0">
                          <a:latin typeface="宋体" panose="02010600030101010101" pitchFamily="2" charset="-122"/>
                          <a:ea typeface="宋体" panose="02010600030101010101" pitchFamily="2" charset="-122"/>
                        </a:rPr>
                        <a:t>开闭原则</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b="0" dirty="0" smtClean="0">
                          <a:latin typeface="宋体" panose="02010600030101010101" pitchFamily="2" charset="-122"/>
                          <a:ea typeface="宋体" panose="02010600030101010101" pitchFamily="2" charset="-122"/>
                        </a:rPr>
                        <a:t>软件实体应当对拓展开放，对修改关闭。</a:t>
                      </a:r>
                      <a:endParaRPr lang="zh-CN" altLang="en-US" sz="1200" b="0" dirty="0">
                        <a:latin typeface="宋体" panose="02010600030101010101" pitchFamily="2" charset="-122"/>
                        <a:ea typeface="宋体" panose="02010600030101010101" pitchFamily="2" charset="-122"/>
                      </a:endParaRPr>
                    </a:p>
                  </a:txBody>
                  <a:tcPr/>
                </a:tc>
                <a:tc>
                  <a:txBody>
                    <a:bodyPr/>
                    <a:lstStyle/>
                    <a:p>
                      <a:endParaRPr lang="zh-CN" altLang="en-US" sz="1200" b="1" dirty="0">
                        <a:latin typeface="宋体" panose="02010600030101010101" pitchFamily="2" charset="-122"/>
                        <a:ea typeface="宋体" panose="02010600030101010101" pitchFamily="2" charset="-122"/>
                      </a:endParaRPr>
                    </a:p>
                  </a:txBody>
                  <a:tcPr/>
                </a:tc>
              </a:tr>
              <a:tr h="353386">
                <a:tc>
                  <a:txBody>
                    <a:bodyPr/>
                    <a:lstStyle/>
                    <a:p>
                      <a:pPr algn="ctr"/>
                      <a:r>
                        <a:rPr lang="zh-CN" altLang="en-US" sz="1200" b="1" dirty="0" smtClean="0">
                          <a:latin typeface="宋体" panose="02010600030101010101" pitchFamily="2" charset="-122"/>
                          <a:ea typeface="宋体" panose="02010600030101010101" pitchFamily="2" charset="-122"/>
                        </a:rPr>
                        <a:t>里氏替换原则</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dirty="0" smtClean="0">
                          <a:latin typeface="宋体" panose="02010600030101010101" pitchFamily="2" charset="-122"/>
                          <a:ea typeface="宋体" panose="02010600030101010101" pitchFamily="2" charset="-122"/>
                        </a:rPr>
                        <a:t>所有引用基类的地方必须能透明地使用其子类的对象。</a:t>
                      </a:r>
                      <a:endParaRPr lang="zh-CN" altLang="en-US" sz="1200" dirty="0">
                        <a:latin typeface="宋体" panose="02010600030101010101" pitchFamily="2" charset="-122"/>
                        <a:ea typeface="宋体" panose="02010600030101010101" pitchFamily="2" charset="-122"/>
                      </a:endParaRPr>
                    </a:p>
                  </a:txBody>
                  <a:tcPr/>
                </a:tc>
                <a:tc>
                  <a:txBody>
                    <a:bodyPr/>
                    <a:lstStyle/>
                    <a:p>
                      <a:endParaRPr lang="zh-CN" altLang="en-US" sz="1200">
                        <a:latin typeface="宋体" panose="02010600030101010101" pitchFamily="2" charset="-122"/>
                        <a:ea typeface="宋体" panose="02010600030101010101" pitchFamily="2" charset="-122"/>
                      </a:endParaRPr>
                    </a:p>
                  </a:txBody>
                  <a:tcPr/>
                </a:tc>
              </a:tr>
              <a:tr h="423280">
                <a:tc>
                  <a:txBody>
                    <a:bodyPr/>
                    <a:lstStyle/>
                    <a:p>
                      <a:pPr algn="ctr"/>
                      <a:r>
                        <a:rPr lang="zh-CN" altLang="en-US" sz="1200" b="1" dirty="0" smtClean="0">
                          <a:latin typeface="宋体" panose="02010600030101010101" pitchFamily="2" charset="-122"/>
                          <a:ea typeface="宋体" panose="02010600030101010101" pitchFamily="2" charset="-122"/>
                        </a:rPr>
                        <a:t>依赖倒转原则</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dirty="0" smtClean="0">
                          <a:latin typeface="宋体" panose="02010600030101010101" pitchFamily="2" charset="-122"/>
                          <a:ea typeface="宋体" panose="02010600030101010101" pitchFamily="2" charset="-122"/>
                        </a:rPr>
                        <a:t>高层模块不应该依赖低层模块，他们都应该依赖抽象。抽象不应该依赖于细节，细节应该依赖于抽象。</a:t>
                      </a:r>
                      <a:endParaRPr lang="zh-CN" altLang="en-US" sz="1200" dirty="0">
                        <a:latin typeface="宋体" panose="02010600030101010101" pitchFamily="2" charset="-122"/>
                        <a:ea typeface="宋体" panose="02010600030101010101" pitchFamily="2" charset="-122"/>
                      </a:endParaRPr>
                    </a:p>
                  </a:txBody>
                  <a:tcPr/>
                </a:tc>
                <a:tc>
                  <a:txBody>
                    <a:bodyPr/>
                    <a:lstStyle/>
                    <a:p>
                      <a:endParaRPr lang="zh-CN" altLang="en-US" sz="1200">
                        <a:latin typeface="宋体" panose="02010600030101010101" pitchFamily="2" charset="-122"/>
                        <a:ea typeface="宋体" panose="02010600030101010101" pitchFamily="2" charset="-122"/>
                      </a:endParaRPr>
                    </a:p>
                  </a:txBody>
                  <a:tcPr/>
                </a:tc>
              </a:tr>
              <a:tr h="248988">
                <a:tc>
                  <a:txBody>
                    <a:bodyPr/>
                    <a:lstStyle/>
                    <a:p>
                      <a:pPr algn="ctr"/>
                      <a:r>
                        <a:rPr lang="zh-CN" altLang="en-US" sz="1200" b="1" dirty="0" smtClean="0">
                          <a:latin typeface="宋体" panose="02010600030101010101" pitchFamily="2" charset="-122"/>
                          <a:ea typeface="宋体" panose="02010600030101010101" pitchFamily="2" charset="-122"/>
                        </a:rPr>
                        <a:t>接口隔离原则</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dirty="0" smtClean="0">
                          <a:latin typeface="宋体" panose="02010600030101010101" pitchFamily="2" charset="-122"/>
                          <a:ea typeface="宋体" panose="02010600030101010101" pitchFamily="2" charset="-122"/>
                        </a:rPr>
                        <a:t>客户端不应该依赖那些它不需要的接口。</a:t>
                      </a:r>
                      <a:endParaRPr lang="zh-CN" altLang="en-US" sz="1200" dirty="0">
                        <a:latin typeface="宋体" panose="02010600030101010101" pitchFamily="2" charset="-122"/>
                        <a:ea typeface="宋体" panose="02010600030101010101" pitchFamily="2" charset="-122"/>
                      </a:endParaRPr>
                    </a:p>
                  </a:txBody>
                  <a:tcPr/>
                </a:tc>
                <a:tc>
                  <a:txBody>
                    <a:bodyPr/>
                    <a:lstStyle/>
                    <a:p>
                      <a:endParaRPr lang="zh-CN" altLang="en-US" sz="1200">
                        <a:latin typeface="宋体" panose="02010600030101010101" pitchFamily="2" charset="-122"/>
                        <a:ea typeface="宋体" panose="02010600030101010101" pitchFamily="2" charset="-122"/>
                      </a:endParaRPr>
                    </a:p>
                  </a:txBody>
                  <a:tcPr/>
                </a:tc>
              </a:tr>
              <a:tr h="353386">
                <a:tc>
                  <a:txBody>
                    <a:bodyPr/>
                    <a:lstStyle/>
                    <a:p>
                      <a:pPr algn="ctr"/>
                      <a:r>
                        <a:rPr lang="zh-CN" altLang="en-US" sz="1200" b="1" dirty="0" smtClean="0">
                          <a:latin typeface="宋体" panose="02010600030101010101" pitchFamily="2" charset="-122"/>
                          <a:ea typeface="宋体" panose="02010600030101010101" pitchFamily="2" charset="-122"/>
                        </a:rPr>
                        <a:t>迪米特法则</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dirty="0" smtClean="0">
                          <a:latin typeface="宋体" panose="02010600030101010101" pitchFamily="2" charset="-122"/>
                          <a:ea typeface="宋体" panose="02010600030101010101" pitchFamily="2" charset="-122"/>
                        </a:rPr>
                        <a:t>优先使用对象组合，而不是通过继承来达到复用的目的。</a:t>
                      </a:r>
                      <a:endParaRPr lang="zh-CN" altLang="en-US" sz="1200" dirty="0">
                        <a:latin typeface="宋体" panose="02010600030101010101" pitchFamily="2" charset="-122"/>
                        <a:ea typeface="宋体" panose="02010600030101010101" pitchFamily="2" charset="-122"/>
                      </a:endParaRPr>
                    </a:p>
                  </a:txBody>
                  <a:tcPr/>
                </a:tc>
                <a:tc>
                  <a:txBody>
                    <a:bodyPr/>
                    <a:lstStyle/>
                    <a:p>
                      <a:endParaRPr lang="zh-CN" altLang="en-US" sz="1200" dirty="0">
                        <a:latin typeface="宋体" panose="02010600030101010101" pitchFamily="2" charset="-122"/>
                        <a:ea typeface="宋体" panose="02010600030101010101" pitchFamily="2" charset="-122"/>
                      </a:endParaRPr>
                    </a:p>
                  </a:txBody>
                  <a:tcPr/>
                </a:tc>
              </a:tr>
            </a:tbl>
          </a:graphicData>
        </a:graphic>
      </p:graphicFrame>
      <p:sp>
        <p:nvSpPr>
          <p:cNvPr id="11" name="五角星 10"/>
          <p:cNvSpPr/>
          <p:nvPr/>
        </p:nvSpPr>
        <p:spPr>
          <a:xfrm>
            <a:off x="6627625" y="1908458"/>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五角星 11"/>
          <p:cNvSpPr/>
          <p:nvPr/>
        </p:nvSpPr>
        <p:spPr>
          <a:xfrm>
            <a:off x="6921785" y="1908458"/>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五角星 12"/>
          <p:cNvSpPr/>
          <p:nvPr/>
        </p:nvSpPr>
        <p:spPr>
          <a:xfrm>
            <a:off x="7215945" y="1908458"/>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五角星 13"/>
          <p:cNvSpPr/>
          <p:nvPr/>
        </p:nvSpPr>
        <p:spPr>
          <a:xfrm>
            <a:off x="7510105" y="1908458"/>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五角星 15"/>
          <p:cNvSpPr/>
          <p:nvPr/>
        </p:nvSpPr>
        <p:spPr>
          <a:xfrm>
            <a:off x="7804265" y="1908458"/>
            <a:ext cx="180000" cy="1800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6627625" y="2279731"/>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五角星 17"/>
          <p:cNvSpPr/>
          <p:nvPr/>
        </p:nvSpPr>
        <p:spPr>
          <a:xfrm>
            <a:off x="6921785" y="2279731"/>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五角星 18"/>
          <p:cNvSpPr/>
          <p:nvPr/>
        </p:nvSpPr>
        <p:spPr>
          <a:xfrm>
            <a:off x="7215945" y="2279731"/>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五角星 19"/>
          <p:cNvSpPr/>
          <p:nvPr/>
        </p:nvSpPr>
        <p:spPr>
          <a:xfrm>
            <a:off x="7510105" y="2279731"/>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五角星 20"/>
          <p:cNvSpPr/>
          <p:nvPr/>
        </p:nvSpPr>
        <p:spPr>
          <a:xfrm>
            <a:off x="7804265" y="2279731"/>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五角星 21"/>
          <p:cNvSpPr/>
          <p:nvPr/>
        </p:nvSpPr>
        <p:spPr>
          <a:xfrm>
            <a:off x="6627625" y="260135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五角星 22"/>
          <p:cNvSpPr/>
          <p:nvPr/>
        </p:nvSpPr>
        <p:spPr>
          <a:xfrm>
            <a:off x="6921785" y="260135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五角星 23"/>
          <p:cNvSpPr/>
          <p:nvPr/>
        </p:nvSpPr>
        <p:spPr>
          <a:xfrm>
            <a:off x="7215945" y="260135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五角星 24"/>
          <p:cNvSpPr/>
          <p:nvPr/>
        </p:nvSpPr>
        <p:spPr>
          <a:xfrm>
            <a:off x="7510105" y="260135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五角星 25"/>
          <p:cNvSpPr/>
          <p:nvPr/>
        </p:nvSpPr>
        <p:spPr>
          <a:xfrm>
            <a:off x="7804265" y="260135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五角星 26"/>
          <p:cNvSpPr/>
          <p:nvPr/>
        </p:nvSpPr>
        <p:spPr>
          <a:xfrm>
            <a:off x="6627625" y="298296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五角星 27"/>
          <p:cNvSpPr/>
          <p:nvPr/>
        </p:nvSpPr>
        <p:spPr>
          <a:xfrm>
            <a:off x="6921785" y="298296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五角星 28"/>
          <p:cNvSpPr/>
          <p:nvPr/>
        </p:nvSpPr>
        <p:spPr>
          <a:xfrm>
            <a:off x="7215945" y="298296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五角星 30"/>
          <p:cNvSpPr/>
          <p:nvPr/>
        </p:nvSpPr>
        <p:spPr>
          <a:xfrm>
            <a:off x="7510105" y="298296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五角星 31"/>
          <p:cNvSpPr/>
          <p:nvPr/>
        </p:nvSpPr>
        <p:spPr>
          <a:xfrm>
            <a:off x="7804265" y="2982962"/>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五角星 32"/>
          <p:cNvSpPr/>
          <p:nvPr/>
        </p:nvSpPr>
        <p:spPr>
          <a:xfrm>
            <a:off x="6628502" y="3374097"/>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五角星 33"/>
          <p:cNvSpPr/>
          <p:nvPr/>
        </p:nvSpPr>
        <p:spPr>
          <a:xfrm>
            <a:off x="6922662" y="3374097"/>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五角星 34"/>
          <p:cNvSpPr/>
          <p:nvPr/>
        </p:nvSpPr>
        <p:spPr>
          <a:xfrm>
            <a:off x="7216822" y="3374097"/>
            <a:ext cx="180000" cy="1800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五角星 35"/>
          <p:cNvSpPr/>
          <p:nvPr/>
        </p:nvSpPr>
        <p:spPr>
          <a:xfrm>
            <a:off x="7510982" y="3374097"/>
            <a:ext cx="180000" cy="1800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五角星 36"/>
          <p:cNvSpPr/>
          <p:nvPr/>
        </p:nvSpPr>
        <p:spPr>
          <a:xfrm>
            <a:off x="7805142" y="3374097"/>
            <a:ext cx="180000" cy="1800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五角星 37"/>
          <p:cNvSpPr/>
          <p:nvPr/>
        </p:nvSpPr>
        <p:spPr>
          <a:xfrm>
            <a:off x="6628502" y="3692760"/>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五角星 38"/>
          <p:cNvSpPr/>
          <p:nvPr/>
        </p:nvSpPr>
        <p:spPr>
          <a:xfrm>
            <a:off x="6922662" y="3692760"/>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五角星 39"/>
          <p:cNvSpPr/>
          <p:nvPr/>
        </p:nvSpPr>
        <p:spPr>
          <a:xfrm>
            <a:off x="7216822" y="3692760"/>
            <a:ext cx="180000" cy="180000"/>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五角星 40"/>
          <p:cNvSpPr/>
          <p:nvPr/>
        </p:nvSpPr>
        <p:spPr>
          <a:xfrm>
            <a:off x="7510982" y="3692760"/>
            <a:ext cx="180000" cy="1800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五角星 41"/>
          <p:cNvSpPr/>
          <p:nvPr/>
        </p:nvSpPr>
        <p:spPr>
          <a:xfrm>
            <a:off x="7805142" y="3692760"/>
            <a:ext cx="180000" cy="180000"/>
          </a:xfrm>
          <a:prstGeom prst="star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77842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9"/>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9"/>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9"/>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9"/>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9"/>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9"/>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9"/>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9"/>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9"/>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9"/>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9"/>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9"/>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9"/>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9"/>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9"/>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9"/>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9"/>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9"/>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9"/>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9"/>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9"/>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9"/>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9"/>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9"/>
                                          </p:stCondLst>
                                        </p:cTn>
                                        <p:tgtEl>
                                          <p:spTgt spid="3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9"/>
                                          </p:stCondLst>
                                        </p:cTn>
                                        <p:tgtEl>
                                          <p:spTgt spid="3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9"/>
                                          </p:stCondLst>
                                        </p:cTn>
                                        <p:tgtEl>
                                          <p:spTgt spid="3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9"/>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9"/>
                                          </p:stCondLst>
                                        </p:cTn>
                                        <p:tgtEl>
                                          <p:spTgt spid="4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9"/>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9"/>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适配器模式</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类适配器</a:t>
            </a: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标题 4"/>
          <p:cNvSpPr txBox="1">
            <a:spLocks/>
          </p:cNvSpPr>
          <p:nvPr/>
        </p:nvSpPr>
        <p:spPr>
          <a:xfrm>
            <a:off x="1288171" y="630100"/>
            <a:ext cx="8029366"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200" dirty="0">
                <a:latin typeface="黑体" panose="02010609060101010101" pitchFamily="49" charset="-122"/>
                <a:ea typeface="黑体" panose="02010609060101010101" pitchFamily="49" charset="-122"/>
              </a:rPr>
              <a:t>根据类适配器模式结构图，适配器类实现了抽象目标类接口</a:t>
            </a:r>
            <a:r>
              <a:rPr lang="en-US" altLang="zh-CN" sz="1200" dirty="0">
                <a:latin typeface="黑体" panose="02010609060101010101" pitchFamily="49" charset="-122"/>
                <a:ea typeface="黑体" panose="02010609060101010101" pitchFamily="49" charset="-122"/>
              </a:rPr>
              <a:t>Target</a:t>
            </a:r>
            <a:r>
              <a:rPr lang="zh-CN" altLang="en-US" sz="1200" dirty="0">
                <a:latin typeface="黑体" panose="02010609060101010101" pitchFamily="49" charset="-122"/>
                <a:ea typeface="黑体" panose="02010609060101010101" pitchFamily="49" charset="-122"/>
              </a:rPr>
              <a:t>，并继承了适配者</a:t>
            </a:r>
            <a:r>
              <a:rPr lang="zh-CN" altLang="en-US" sz="1200" dirty="0" smtClean="0">
                <a:latin typeface="黑体" panose="02010609060101010101" pitchFamily="49" charset="-122"/>
                <a:ea typeface="黑体" panose="02010609060101010101" pitchFamily="49" charset="-122"/>
              </a:rPr>
              <a:t>类</a:t>
            </a:r>
            <a:endParaRPr lang="en-US" altLang="zh-CN" sz="1200" dirty="0" smtClean="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在</a:t>
            </a:r>
            <a:r>
              <a:rPr lang="zh-CN" altLang="en-US" sz="1200" dirty="0">
                <a:latin typeface="黑体" panose="02010609060101010101" pitchFamily="49" charset="-122"/>
                <a:ea typeface="黑体" panose="02010609060101010101" pitchFamily="49" charset="-122"/>
              </a:rPr>
              <a:t>适配器类的</a:t>
            </a:r>
            <a:r>
              <a:rPr lang="en-US" altLang="zh-CN" sz="1200" dirty="0">
                <a:latin typeface="黑体" panose="02010609060101010101" pitchFamily="49" charset="-122"/>
                <a:ea typeface="黑体" panose="02010609060101010101" pitchFamily="49" charset="-122"/>
              </a:rPr>
              <a:t>request()</a:t>
            </a:r>
            <a:r>
              <a:rPr lang="zh-CN" altLang="en-US" sz="1200" dirty="0">
                <a:latin typeface="黑体" panose="02010609060101010101" pitchFamily="49" charset="-122"/>
                <a:ea typeface="黑体" panose="02010609060101010101" pitchFamily="49" charset="-122"/>
              </a:rPr>
              <a:t>方法中调用所继承的适配者类的</a:t>
            </a:r>
            <a:r>
              <a:rPr lang="en-US" altLang="zh-CN" sz="1200" dirty="0" err="1">
                <a:latin typeface="黑体" panose="02010609060101010101" pitchFamily="49" charset="-122"/>
                <a:ea typeface="黑体" panose="02010609060101010101" pitchFamily="49" charset="-122"/>
              </a:rPr>
              <a:t>specificRequest</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方法，实现了适</a:t>
            </a:r>
            <a:r>
              <a:rPr lang="zh-CN" altLang="en-US" sz="1200" dirty="0" smtClean="0">
                <a:latin typeface="黑体" panose="02010609060101010101" pitchFamily="49" charset="-122"/>
                <a:ea typeface="黑体" panose="02010609060101010101" pitchFamily="49" charset="-122"/>
              </a:rPr>
              <a:t>配</a:t>
            </a:r>
            <a:endParaRPr lang="en-US" altLang="zh-CN" sz="1200" dirty="0" smtClean="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典型的类适配器代码如下所示：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2523" y="1858788"/>
            <a:ext cx="4839375" cy="1333686"/>
          </a:xfrm>
          <a:prstGeom prst="rect">
            <a:avLst/>
          </a:prstGeom>
        </p:spPr>
      </p:pic>
      <p:sp>
        <p:nvSpPr>
          <p:cNvPr id="7" name="标题 4"/>
          <p:cNvSpPr txBox="1">
            <a:spLocks/>
          </p:cNvSpPr>
          <p:nvPr/>
        </p:nvSpPr>
        <p:spPr>
          <a:xfrm>
            <a:off x="1401636" y="3397261"/>
            <a:ext cx="8029366"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200" dirty="0">
                <a:latin typeface="黑体" panose="02010609060101010101" pitchFamily="49" charset="-122"/>
                <a:ea typeface="黑体" panose="02010609060101010101" pitchFamily="49" charset="-122"/>
              </a:rPr>
              <a:t>由于</a:t>
            </a:r>
            <a:r>
              <a:rPr lang="en-US" altLang="zh-CN" sz="1200" dirty="0">
                <a:latin typeface="黑体" panose="02010609060101010101" pitchFamily="49" charset="-122"/>
                <a:ea typeface="黑体" panose="02010609060101010101" pitchFamily="49" charset="-122"/>
              </a:rPr>
              <a:t>Java</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C#</a:t>
            </a:r>
            <a:r>
              <a:rPr lang="zh-CN" altLang="en-US" sz="1200" dirty="0">
                <a:latin typeface="黑体" panose="02010609060101010101" pitchFamily="49" charset="-122"/>
                <a:ea typeface="黑体" panose="02010609060101010101" pitchFamily="49" charset="-122"/>
              </a:rPr>
              <a:t>等语言不支持多重类继承，因此类适配器的使用受到很多</a:t>
            </a:r>
            <a:r>
              <a:rPr lang="zh-CN" altLang="en-US" sz="1200" dirty="0" smtClean="0">
                <a:latin typeface="黑体" panose="02010609060101010101" pitchFamily="49" charset="-122"/>
                <a:ea typeface="黑体" panose="02010609060101010101" pitchFamily="49" charset="-122"/>
              </a:rPr>
              <a:t>限制</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例如</a:t>
            </a:r>
            <a:r>
              <a:rPr lang="zh-CN" altLang="en-US" sz="1200" dirty="0">
                <a:latin typeface="黑体" panose="02010609060101010101" pitchFamily="49" charset="-122"/>
                <a:ea typeface="黑体" panose="02010609060101010101" pitchFamily="49" charset="-122"/>
              </a:rPr>
              <a:t>如果目标抽象类</a:t>
            </a:r>
            <a:r>
              <a:rPr lang="en-US" altLang="zh-CN" sz="1200" dirty="0">
                <a:latin typeface="黑体" panose="02010609060101010101" pitchFamily="49" charset="-122"/>
                <a:ea typeface="黑体" panose="02010609060101010101" pitchFamily="49" charset="-122"/>
              </a:rPr>
              <a:t>Target</a:t>
            </a:r>
            <a:r>
              <a:rPr lang="zh-CN" altLang="en-US" sz="1200" dirty="0">
                <a:latin typeface="黑体" panose="02010609060101010101" pitchFamily="49" charset="-122"/>
                <a:ea typeface="黑体" panose="02010609060101010101" pitchFamily="49" charset="-122"/>
              </a:rPr>
              <a:t>不是接口，而是一个类，就无法使用类</a:t>
            </a:r>
            <a:r>
              <a:rPr lang="zh-CN" altLang="en-US" sz="1200" dirty="0" smtClean="0">
                <a:latin typeface="黑体" panose="02010609060101010101" pitchFamily="49" charset="-122"/>
                <a:ea typeface="黑体" panose="02010609060101010101" pitchFamily="49" charset="-122"/>
              </a:rPr>
              <a:t>适配器</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此外</a:t>
            </a:r>
            <a:r>
              <a:rPr lang="zh-CN" altLang="en-US" sz="1200" dirty="0">
                <a:latin typeface="黑体" panose="02010609060101010101" pitchFamily="49" charset="-122"/>
                <a:ea typeface="黑体" panose="02010609060101010101" pitchFamily="49" charset="-122"/>
              </a:rPr>
              <a:t>，如果适配者</a:t>
            </a:r>
            <a:r>
              <a:rPr lang="en-US" altLang="zh-CN" sz="1200" dirty="0" err="1" smtClean="0">
                <a:latin typeface="黑体" panose="02010609060101010101" pitchFamily="49" charset="-122"/>
                <a:ea typeface="黑体" panose="02010609060101010101" pitchFamily="49" charset="-122"/>
              </a:rPr>
              <a:t>Adaptee</a:t>
            </a:r>
            <a:r>
              <a:rPr lang="zh-CN" altLang="en-US" sz="1200" dirty="0" smtClean="0">
                <a:latin typeface="黑体" panose="02010609060101010101" pitchFamily="49" charset="-122"/>
                <a:ea typeface="黑体" panose="02010609060101010101" pitchFamily="49" charset="-122"/>
              </a:rPr>
              <a:t>为</a:t>
            </a:r>
            <a:r>
              <a:rPr lang="zh-CN" altLang="en-US" sz="1200" dirty="0">
                <a:latin typeface="黑体" panose="02010609060101010101" pitchFamily="49" charset="-122"/>
                <a:ea typeface="黑体" panose="02010609060101010101" pitchFamily="49" charset="-122"/>
              </a:rPr>
              <a:t>最终</a:t>
            </a:r>
            <a:r>
              <a:rPr lang="en-US" altLang="zh-CN" sz="1200" dirty="0">
                <a:latin typeface="黑体" panose="02010609060101010101" pitchFamily="49" charset="-122"/>
                <a:ea typeface="黑体" panose="02010609060101010101" pitchFamily="49" charset="-122"/>
              </a:rPr>
              <a:t>(Final)</a:t>
            </a:r>
            <a:r>
              <a:rPr lang="zh-CN" altLang="en-US" sz="1200" dirty="0">
                <a:latin typeface="黑体" panose="02010609060101010101" pitchFamily="49" charset="-122"/>
                <a:ea typeface="黑体" panose="02010609060101010101" pitchFamily="49" charset="-122"/>
              </a:rPr>
              <a:t>类，也无法使用类</a:t>
            </a:r>
            <a:r>
              <a:rPr lang="zh-CN" altLang="en-US" sz="1200" dirty="0" smtClean="0">
                <a:latin typeface="黑体" panose="02010609060101010101" pitchFamily="49" charset="-122"/>
                <a:ea typeface="黑体" panose="02010609060101010101" pitchFamily="49" charset="-122"/>
              </a:rPr>
              <a:t>适配器</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在</a:t>
            </a:r>
            <a:r>
              <a:rPr lang="en-US" altLang="zh-CN" sz="1200" dirty="0">
                <a:latin typeface="黑体" panose="02010609060101010101" pitchFamily="49" charset="-122"/>
                <a:ea typeface="黑体" panose="02010609060101010101" pitchFamily="49" charset="-122"/>
              </a:rPr>
              <a:t>Java</a:t>
            </a:r>
            <a:r>
              <a:rPr lang="zh-CN" altLang="en-US" sz="1200" dirty="0">
                <a:latin typeface="黑体" panose="02010609060101010101" pitchFamily="49" charset="-122"/>
                <a:ea typeface="黑体" panose="02010609060101010101" pitchFamily="49" charset="-122"/>
              </a:rPr>
              <a:t>等面向对象编程语言中，大部分情况下我们使用的是对象适配器，类适配器较少</a:t>
            </a:r>
            <a:r>
              <a:rPr lang="zh-CN" altLang="en-US" sz="1200" dirty="0" smtClean="0">
                <a:latin typeface="黑体" panose="02010609060101010101" pitchFamily="49" charset="-122"/>
                <a:ea typeface="黑体" panose="02010609060101010101" pitchFamily="49" charset="-122"/>
              </a:rPr>
              <a:t>使用</a:t>
            </a:r>
            <a:endParaRPr lang="zh-CN" altLang="en-US" sz="1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7653493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871483" y="924454"/>
            <a:ext cx="7334078"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t>将目标类和适配者类解耦</a:t>
            </a:r>
            <a:r>
              <a:rPr lang="zh-CN" altLang="en-US" sz="1400" dirty="0"/>
              <a:t>，通过引入一个适配器类来重用现有的适配者类，无须修改原有结构</a:t>
            </a:r>
            <a:r>
              <a:rPr lang="zh-CN" altLang="en-US" sz="1400" dirty="0" smtClean="0"/>
              <a:t>。</a:t>
            </a:r>
            <a:endParaRPr lang="en-US" altLang="zh-CN" sz="1400" dirty="0" smtClean="0"/>
          </a:p>
          <a:p>
            <a:pPr marL="285750" indent="-285750">
              <a:lnSpc>
                <a:spcPct val="150000"/>
              </a:lnSpc>
              <a:buFont typeface="Wingdings" panose="05000000000000000000" pitchFamily="2" charset="2"/>
              <a:buChar char="Ø"/>
            </a:pPr>
            <a:r>
              <a:rPr lang="zh-CN" altLang="en-US" sz="1400" b="1" dirty="0"/>
              <a:t>增加了类的透明性和复用性</a:t>
            </a:r>
            <a:r>
              <a:rPr lang="zh-CN" altLang="en-US" sz="1400" dirty="0"/>
              <a:t>，将具体的业务实现过程封装在适配者类中，对于客户端类而言是透明的，而且提高了适配者的复用性，同一个适配者类可以在多个不同的系统中复用。</a:t>
            </a:r>
            <a:endParaRPr lang="en-US" altLang="zh-CN" sz="1400" dirty="0" smtClean="0"/>
          </a:p>
          <a:p>
            <a:pPr marL="285750" indent="-285750">
              <a:lnSpc>
                <a:spcPct val="150000"/>
              </a:lnSpc>
              <a:buFont typeface="Wingdings" panose="05000000000000000000" pitchFamily="2" charset="2"/>
              <a:buChar char="Ø"/>
            </a:pPr>
            <a:endParaRPr lang="zh-CN" altLang="en-US" sz="1400"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31</a:t>
            </a:fld>
            <a:endParaRPr lang="zh-CN" altLang="en-US" dirty="0">
              <a:solidFill>
                <a:prstClr val="black">
                  <a:tint val="75000"/>
                </a:prstClr>
              </a:solidFill>
            </a:endParaRPr>
          </a:p>
        </p:txBody>
      </p:sp>
      <p:sp>
        <p:nvSpPr>
          <p:cNvPr id="5" name="矩形 4"/>
          <p:cNvSpPr/>
          <p:nvPr/>
        </p:nvSpPr>
        <p:spPr>
          <a:xfrm>
            <a:off x="368155" y="94470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sp>
        <p:nvSpPr>
          <p:cNvPr id="6" name="矩形 5"/>
          <p:cNvSpPr/>
          <p:nvPr/>
        </p:nvSpPr>
        <p:spPr>
          <a:xfrm>
            <a:off x="871483" y="2669460"/>
            <a:ext cx="7467427" cy="203132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b="1" dirty="0" smtClean="0">
                <a:latin typeface="-apple-system"/>
              </a:rPr>
              <a:t>类适配器模式</a:t>
            </a:r>
            <a:r>
              <a:rPr lang="zh-CN" altLang="en-US" sz="1400" b="1" dirty="0">
                <a:latin typeface="-apple-system"/>
              </a:rPr>
              <a:t>缺点</a:t>
            </a:r>
            <a:r>
              <a:rPr lang="zh-CN" altLang="en-US" sz="1400" b="1" dirty="0" smtClean="0">
                <a:latin typeface="-apple-system"/>
              </a:rPr>
              <a:t>：</a:t>
            </a:r>
            <a:endParaRPr lang="en-US" altLang="zh-CN" sz="1400" b="1" dirty="0" smtClean="0">
              <a:latin typeface="-apple-system"/>
            </a:endParaRPr>
          </a:p>
          <a:p>
            <a:pPr>
              <a:lnSpc>
                <a:spcPct val="150000"/>
              </a:lnSpc>
            </a:pPr>
            <a:r>
              <a:rPr lang="en-US" altLang="zh-CN" sz="1400" dirty="0" smtClean="0">
                <a:latin typeface="-apple-system"/>
              </a:rPr>
              <a:t>	</a:t>
            </a:r>
            <a:r>
              <a:rPr lang="zh-CN" altLang="en-US" sz="1400" dirty="0" smtClean="0">
                <a:latin typeface="-apple-system"/>
              </a:rPr>
              <a:t>对于</a:t>
            </a:r>
            <a:r>
              <a:rPr lang="en-US" altLang="zh-CN" sz="1400" dirty="0">
                <a:latin typeface="-apple-system"/>
              </a:rPr>
              <a:t>Java</a:t>
            </a:r>
            <a:r>
              <a:rPr lang="zh-CN" altLang="en-US" sz="1400" dirty="0">
                <a:latin typeface="-apple-system"/>
              </a:rPr>
              <a:t>、</a:t>
            </a:r>
            <a:r>
              <a:rPr lang="en-US" altLang="zh-CN" sz="1400" dirty="0">
                <a:latin typeface="-apple-system"/>
              </a:rPr>
              <a:t>C#</a:t>
            </a:r>
            <a:r>
              <a:rPr lang="zh-CN" altLang="en-US" sz="1400" dirty="0">
                <a:latin typeface="-apple-system"/>
              </a:rPr>
              <a:t>等不支持多重类继承的语言，一次最多只能适配一个适配者类，不能同时</a:t>
            </a:r>
            <a:r>
              <a:rPr lang="en-US" altLang="zh-CN" sz="1400" dirty="0">
                <a:latin typeface="-apple-system"/>
              </a:rPr>
              <a:t>	</a:t>
            </a:r>
            <a:r>
              <a:rPr lang="zh-CN" altLang="en-US" sz="1400" dirty="0">
                <a:latin typeface="-apple-system"/>
              </a:rPr>
              <a:t>适配多个适配者；适配者类不能为最终类，如在</a:t>
            </a:r>
            <a:r>
              <a:rPr lang="en-US" altLang="zh-CN" sz="1400" dirty="0">
                <a:latin typeface="-apple-system"/>
              </a:rPr>
              <a:t>Java</a:t>
            </a:r>
            <a:r>
              <a:rPr lang="zh-CN" altLang="en-US" sz="1400" dirty="0">
                <a:latin typeface="-apple-system"/>
              </a:rPr>
              <a:t>中不能为</a:t>
            </a:r>
            <a:r>
              <a:rPr lang="en-US" altLang="zh-CN" sz="1400" dirty="0">
                <a:latin typeface="-apple-system"/>
              </a:rPr>
              <a:t>final</a:t>
            </a:r>
            <a:r>
              <a:rPr lang="zh-CN" altLang="en-US" sz="1400" dirty="0" smtClean="0">
                <a:latin typeface="-apple-system"/>
              </a:rPr>
              <a:t>类</a:t>
            </a:r>
            <a:endParaRPr lang="en-US" altLang="zh-CN" sz="1400" b="1" dirty="0" smtClean="0">
              <a:latin typeface="-apple-system"/>
            </a:endParaRPr>
          </a:p>
          <a:p>
            <a:pPr marL="285750" indent="-285750">
              <a:lnSpc>
                <a:spcPct val="150000"/>
              </a:lnSpc>
              <a:buFont typeface="Wingdings" panose="05000000000000000000" pitchFamily="2" charset="2"/>
              <a:buChar char="Ø"/>
            </a:pPr>
            <a:r>
              <a:rPr lang="zh-CN" altLang="en-US" sz="1400" b="1" dirty="0" smtClean="0">
                <a:latin typeface="-apple-system"/>
              </a:rPr>
              <a:t>对象适配器模式缺点：</a:t>
            </a:r>
            <a:endParaRPr lang="en-US" altLang="zh-CN" sz="1400" b="1" dirty="0" smtClean="0">
              <a:latin typeface="-apple-system"/>
            </a:endParaRPr>
          </a:p>
          <a:p>
            <a:pPr>
              <a:lnSpc>
                <a:spcPct val="150000"/>
              </a:lnSpc>
            </a:pPr>
            <a:r>
              <a:rPr lang="en-US" altLang="zh-CN" sz="1400" dirty="0" smtClean="0"/>
              <a:t>	</a:t>
            </a:r>
            <a:r>
              <a:rPr lang="zh-CN" altLang="en-US" sz="1400" dirty="0" smtClean="0"/>
              <a:t>与</a:t>
            </a:r>
            <a:r>
              <a:rPr lang="zh-CN" altLang="en-US" sz="1400" dirty="0"/>
              <a:t>类适配器模式相比，要在适配器中置换适配者类的某些方法比较麻烦</a:t>
            </a:r>
            <a:endParaRPr lang="en-US" altLang="zh-CN" sz="1400" dirty="0" smtClean="0">
              <a:latin typeface="-apple-system"/>
            </a:endParaRPr>
          </a:p>
          <a:p>
            <a:pPr>
              <a:lnSpc>
                <a:spcPct val="150000"/>
              </a:lnSpc>
            </a:pPr>
            <a:r>
              <a:rPr lang="en-US" altLang="zh-CN" sz="1400" dirty="0">
                <a:latin typeface="-apple-system"/>
              </a:rPr>
              <a:t>	</a:t>
            </a:r>
            <a:endParaRPr lang="en-US" altLang="zh-CN" sz="1400" dirty="0" smtClean="0">
              <a:latin typeface="-apple-system"/>
            </a:endParaRPr>
          </a:p>
        </p:txBody>
      </p:sp>
      <p:sp>
        <p:nvSpPr>
          <p:cNvPr id="9" name="矩形 8"/>
          <p:cNvSpPr/>
          <p:nvPr/>
        </p:nvSpPr>
        <p:spPr>
          <a:xfrm>
            <a:off x="382306" y="2656893"/>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860598" y="947565"/>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74749" y="2656893"/>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结构型模式</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适配器模式</a:t>
            </a:r>
          </a:p>
        </p:txBody>
      </p:sp>
    </p:spTree>
    <p:extLst>
      <p:ext uri="{BB962C8B-B14F-4D97-AF65-F5344CB8AC3E}">
        <p14:creationId xmlns:p14="http://schemas.microsoft.com/office/powerpoint/2010/main" val="262988375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1166"/>
            <a:ext cx="2654243"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桥接</a:t>
            </a:r>
            <a:r>
              <a:rPr lang="zh-CN" altLang="en-US" sz="1800" dirty="0" smtClean="0">
                <a:latin typeface="微软雅黑" panose="020B0503020204020204" pitchFamily="34" charset="-122"/>
                <a:ea typeface="微软雅黑" panose="020B0503020204020204" pitchFamily="34" charset="-122"/>
              </a:rPr>
              <a:t>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32</a:t>
            </a:fld>
            <a:endParaRPr lang="zh-CN" altLang="en-US">
              <a:solidFill>
                <a:prstClr val="black">
                  <a:tint val="75000"/>
                </a:prstClr>
              </a:solidFill>
            </a:endParaRPr>
          </a:p>
        </p:txBody>
      </p:sp>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0329" y="323064"/>
            <a:ext cx="6795076" cy="4634057"/>
          </a:xfrm>
          <a:prstGeom prst="rect">
            <a:avLst/>
          </a:prstGeom>
        </p:spPr>
      </p:pic>
    </p:spTree>
    <p:extLst>
      <p:ext uri="{BB962C8B-B14F-4D97-AF65-F5344CB8AC3E}">
        <p14:creationId xmlns:p14="http://schemas.microsoft.com/office/powerpoint/2010/main" val="236969212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桥接模式</a:t>
            </a: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0" name="文本框 9"/>
          <p:cNvSpPr txBox="1"/>
          <p:nvPr/>
        </p:nvSpPr>
        <p:spPr>
          <a:xfrm>
            <a:off x="1016707" y="3270163"/>
            <a:ext cx="7219568" cy="1754326"/>
          </a:xfrm>
          <a:prstGeom prst="rect">
            <a:avLst/>
          </a:prstGeom>
          <a:noFill/>
          <a:ln>
            <a:solidFill>
              <a:schemeClr val="tx1"/>
            </a:solidFill>
          </a:ln>
        </p:spPr>
        <p:txBody>
          <a:bodyPr wrap="square" rtlCol="0">
            <a:spAutoFit/>
          </a:bodyPr>
          <a:lstStyle/>
          <a:p>
            <a:r>
              <a:rPr lang="zh-CN" altLang="en-US" sz="1200" dirty="0"/>
              <a:t>在蜡笔中，颜色和型号两个不同的变化维度（即两个不同的变化原因）融合在一起，无论是对颜色进行扩展还是对型号进行扩展都势必会影响另一个维</a:t>
            </a:r>
            <a:r>
              <a:rPr lang="zh-CN" altLang="en-US" sz="1200" dirty="0" smtClean="0"/>
              <a:t>度</a:t>
            </a:r>
            <a:endParaRPr lang="en-US" altLang="zh-CN" sz="1200" dirty="0" smtClean="0"/>
          </a:p>
          <a:p>
            <a:endParaRPr lang="en-US" altLang="zh-CN" sz="1200" dirty="0" smtClean="0"/>
          </a:p>
          <a:p>
            <a:r>
              <a:rPr lang="zh-CN" altLang="en-US" sz="1200" dirty="0"/>
              <a:t>但在毛笔中，颜色和型号实现了分离，增加新的颜色或者型号对另一方都没有任何</a:t>
            </a:r>
            <a:r>
              <a:rPr lang="zh-CN" altLang="en-US" sz="1200" dirty="0" smtClean="0"/>
              <a:t>影响</a:t>
            </a:r>
            <a:endParaRPr lang="en-US" altLang="zh-CN" sz="1200" dirty="0" smtClean="0"/>
          </a:p>
          <a:p>
            <a:endParaRPr lang="en-US" altLang="zh-CN" sz="1200" dirty="0">
              <a:latin typeface="宋体" panose="02010600030101010101" pitchFamily="2" charset="-122"/>
              <a:ea typeface="宋体" panose="02010600030101010101" pitchFamily="2" charset="-122"/>
            </a:endParaRPr>
          </a:p>
          <a:p>
            <a:r>
              <a:rPr lang="zh-CN" altLang="en-US" sz="1200" dirty="0"/>
              <a:t>我们可以认为在蜡笔中颜色和型号之间存在较强的耦合性，而毛笔很好地将二者解耦，使用起来非常灵活，扩展也更为</a:t>
            </a:r>
            <a:r>
              <a:rPr lang="zh-CN" altLang="en-US" sz="1200" dirty="0" smtClean="0"/>
              <a:t>方便</a:t>
            </a:r>
            <a:endParaRPr lang="en-US" altLang="zh-CN" sz="1200" dirty="0" smtClean="0"/>
          </a:p>
          <a:p>
            <a:endParaRPr lang="en-US" altLang="zh-CN" sz="1200" dirty="0">
              <a:latin typeface="宋体" panose="02010600030101010101" pitchFamily="2" charset="-122"/>
              <a:ea typeface="宋体" panose="02010600030101010101" pitchFamily="2" charset="-122"/>
            </a:endParaRPr>
          </a:p>
          <a:p>
            <a:r>
              <a:rPr lang="zh-CN" altLang="en-US" sz="1200" dirty="0"/>
              <a:t>在软件开发中</a:t>
            </a:r>
            <a:r>
              <a:rPr lang="zh-CN" altLang="en-US" sz="1200" dirty="0" smtClean="0"/>
              <a:t>，也有一</a:t>
            </a:r>
            <a:r>
              <a:rPr lang="zh-CN" altLang="en-US" sz="1200" dirty="0"/>
              <a:t>种设计模式来处理与画笔类似的具有多变化维度的情况，</a:t>
            </a:r>
            <a:r>
              <a:rPr lang="zh-CN" altLang="en-US" sz="1200" dirty="0" smtClean="0"/>
              <a:t>即桥接</a:t>
            </a:r>
            <a:r>
              <a:rPr lang="zh-CN" altLang="en-US" sz="1200" dirty="0"/>
              <a:t>模式</a:t>
            </a:r>
            <a:endParaRPr lang="en-US" altLang="zh-CN" sz="1200" dirty="0">
              <a:latin typeface="宋体" panose="02010600030101010101" pitchFamily="2" charset="-122"/>
              <a:ea typeface="宋体" panose="02010600030101010101" pitchFamily="2" charset="-122"/>
            </a:endParaRPr>
          </a:p>
        </p:txBody>
      </p:sp>
      <p:sp>
        <p:nvSpPr>
          <p:cNvPr id="11" name="标题 4"/>
          <p:cNvSpPr txBox="1">
            <a:spLocks/>
          </p:cNvSpPr>
          <p:nvPr/>
        </p:nvSpPr>
        <p:spPr>
          <a:xfrm>
            <a:off x="1219638" y="540595"/>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假如我们需要大中小</a:t>
            </a:r>
            <a:r>
              <a:rPr lang="en-US" altLang="zh-CN" sz="1200" b="1" dirty="0">
                <a:latin typeface="宋体" panose="02010600030101010101" pitchFamily="2" charset="-122"/>
                <a:ea typeface="宋体" panose="02010600030101010101" pitchFamily="2" charset="-122"/>
              </a:rPr>
              <a:t>3</a:t>
            </a:r>
            <a:r>
              <a:rPr lang="zh-CN" altLang="en-US" sz="1200" b="1" dirty="0">
                <a:latin typeface="宋体" panose="02010600030101010101" pitchFamily="2" charset="-122"/>
                <a:ea typeface="宋体" panose="02010600030101010101" pitchFamily="2" charset="-122"/>
              </a:rPr>
              <a:t>种型号的画笔，能够绘制</a:t>
            </a:r>
            <a:r>
              <a:rPr lang="en-US" altLang="zh-CN" sz="1200" b="1" dirty="0">
                <a:latin typeface="宋体" panose="02010600030101010101" pitchFamily="2" charset="-122"/>
                <a:ea typeface="宋体" panose="02010600030101010101" pitchFamily="2" charset="-122"/>
              </a:rPr>
              <a:t>12</a:t>
            </a:r>
            <a:r>
              <a:rPr lang="zh-CN" altLang="en-US" sz="1200" b="1" dirty="0">
                <a:latin typeface="宋体" panose="02010600030101010101" pitchFamily="2" charset="-122"/>
                <a:ea typeface="宋体" panose="02010600030101010101" pitchFamily="2" charset="-122"/>
              </a:rPr>
              <a:t>种不同的</a:t>
            </a:r>
            <a:r>
              <a:rPr lang="zh-CN" altLang="en-US" sz="1200" b="1" dirty="0" smtClean="0">
                <a:latin typeface="宋体" panose="02010600030101010101" pitchFamily="2" charset="-122"/>
                <a:ea typeface="宋体" panose="02010600030101010101" pitchFamily="2" charset="-122"/>
              </a:rPr>
              <a:t>颜色，蜡笔和毛笔各需要多少支？</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smtClean="0">
                <a:latin typeface="宋体" panose="02010600030101010101" pitchFamily="2" charset="-122"/>
                <a:ea typeface="宋体" panose="02010600030101010101" pitchFamily="2" charset="-122"/>
              </a:rPr>
              <a:t>如果要增加一种新的型号蜡笔和毛笔各需要增加多少支？</a:t>
            </a:r>
            <a:endParaRPr lang="en-US" altLang="zh-CN" sz="12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tretch>
            <a:fillRect/>
          </a:stretch>
        </p:blipFill>
        <p:spPr>
          <a:xfrm>
            <a:off x="0" y="724914"/>
            <a:ext cx="3857887" cy="2751064"/>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6607" y="1153379"/>
            <a:ext cx="3375732" cy="2014273"/>
          </a:xfrm>
          <a:prstGeom prst="rect">
            <a:avLst/>
          </a:prstGeom>
        </p:spPr>
      </p:pic>
    </p:spTree>
    <p:extLst>
      <p:ext uri="{BB962C8B-B14F-4D97-AF65-F5344CB8AC3E}">
        <p14:creationId xmlns:p14="http://schemas.microsoft.com/office/powerpoint/2010/main" val="9216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6744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桥接模式</a:t>
            </a: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19638" y="413441"/>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软件公司欲开发一个跨平台图像浏览系统，要求该系统能够显示</a:t>
            </a:r>
            <a:r>
              <a:rPr lang="en-US" altLang="zh-CN" sz="1200" b="1" dirty="0">
                <a:latin typeface="宋体" panose="02010600030101010101" pitchFamily="2" charset="-122"/>
                <a:ea typeface="宋体" panose="02010600030101010101" pitchFamily="2" charset="-122"/>
              </a:rPr>
              <a:t>BMP</a:t>
            </a:r>
            <a:r>
              <a:rPr lang="zh-CN" altLang="en-US" sz="1200" b="1" dirty="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JPG</a:t>
            </a:r>
            <a:r>
              <a:rPr lang="zh-CN" altLang="en-US" sz="1200" b="1" dirty="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GIF</a:t>
            </a:r>
            <a:r>
              <a:rPr lang="zh-CN" altLang="en-US" sz="1200" b="1" dirty="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PNG</a:t>
            </a:r>
            <a:r>
              <a:rPr lang="zh-CN" altLang="en-US" sz="1200" b="1" dirty="0">
                <a:latin typeface="宋体" panose="02010600030101010101" pitchFamily="2" charset="-122"/>
                <a:ea typeface="宋体" panose="02010600030101010101" pitchFamily="2" charset="-122"/>
              </a:rPr>
              <a:t>等多种格式的文件，并且能够在</a:t>
            </a:r>
            <a:r>
              <a:rPr lang="en-US" altLang="zh-CN" sz="1200" b="1" dirty="0">
                <a:latin typeface="宋体" panose="02010600030101010101" pitchFamily="2" charset="-122"/>
                <a:ea typeface="宋体" panose="02010600030101010101" pitchFamily="2" charset="-122"/>
              </a:rPr>
              <a:t>Windows</a:t>
            </a:r>
            <a:r>
              <a:rPr lang="zh-CN" altLang="en-US" sz="1200" b="1" dirty="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Linux</a:t>
            </a:r>
            <a:r>
              <a:rPr lang="zh-CN" altLang="en-US" sz="1200" b="1" dirty="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Unix</a:t>
            </a:r>
            <a:r>
              <a:rPr lang="zh-CN" altLang="en-US" sz="1200" b="1" dirty="0">
                <a:latin typeface="宋体" panose="02010600030101010101" pitchFamily="2" charset="-122"/>
                <a:ea typeface="宋体" panose="02010600030101010101" pitchFamily="2" charset="-122"/>
              </a:rPr>
              <a:t>等多个操作系统上运行。</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37" y="985905"/>
            <a:ext cx="6567662" cy="2979343"/>
          </a:xfrm>
          <a:prstGeom prst="rect">
            <a:avLst/>
          </a:prstGeom>
        </p:spPr>
      </p:pic>
      <p:sp>
        <p:nvSpPr>
          <p:cNvPr id="12" name="文本框 11"/>
          <p:cNvSpPr txBox="1"/>
          <p:nvPr/>
        </p:nvSpPr>
        <p:spPr>
          <a:xfrm>
            <a:off x="1130172" y="4017240"/>
            <a:ext cx="7446499" cy="1015663"/>
          </a:xfrm>
          <a:prstGeom prst="rect">
            <a:avLst/>
          </a:prstGeom>
          <a:noFill/>
          <a:ln>
            <a:solidFill>
              <a:schemeClr val="tx1"/>
            </a:solidFill>
          </a:ln>
        </p:spPr>
        <p:txBody>
          <a:bodyPr wrap="square" rtlCol="0">
            <a:spAutoFit/>
          </a:bodyPr>
          <a:lstStyle/>
          <a:p>
            <a:r>
              <a:rPr lang="zh-CN" altLang="en-US" sz="1200" dirty="0" smtClean="0"/>
              <a:t>存在的问题：</a:t>
            </a:r>
            <a:endParaRPr lang="en-US" altLang="zh-CN" sz="1200" dirty="0" smtClean="0"/>
          </a:p>
          <a:p>
            <a:r>
              <a:rPr lang="en-US" altLang="zh-CN" sz="1200" dirty="0" smtClean="0"/>
              <a:t>	</a:t>
            </a:r>
            <a:r>
              <a:rPr lang="zh-CN" altLang="en-US" sz="1200" dirty="0" smtClean="0"/>
              <a:t>① 采用多层继承结构，导致系统中类的个数急剧增加</a:t>
            </a:r>
            <a:endParaRPr lang="en-US" altLang="zh-CN" sz="1200" dirty="0" smtClean="0"/>
          </a:p>
          <a:p>
            <a:r>
              <a:rPr lang="en-US" altLang="zh-CN" sz="1200" dirty="0"/>
              <a:t>	</a:t>
            </a:r>
            <a:r>
              <a:rPr lang="zh-CN" altLang="en-US" sz="1200" dirty="0" smtClean="0"/>
              <a:t>② 从</a:t>
            </a:r>
            <a:r>
              <a:rPr lang="zh-CN" altLang="en-US" sz="1200" dirty="0"/>
              <a:t>类的设计角度分析，具体类</a:t>
            </a:r>
            <a:r>
              <a:rPr lang="en-US" altLang="zh-CN" sz="1200" dirty="0" err="1" smtClean="0"/>
              <a:t>BMPWindowsImp</a:t>
            </a:r>
            <a:r>
              <a:rPr lang="zh-CN" altLang="en-US" sz="1200" dirty="0" smtClean="0"/>
              <a:t>等</a:t>
            </a:r>
            <a:r>
              <a:rPr lang="zh-CN" altLang="en-US" sz="1200" dirty="0"/>
              <a:t>违反了“单一职责原则”，因为不止一个引起它们</a:t>
            </a:r>
            <a:r>
              <a:rPr lang="zh-CN" altLang="en-US" sz="1200" dirty="0" smtClean="0"/>
              <a:t>变</a:t>
            </a:r>
            <a:r>
              <a:rPr lang="en-US" altLang="zh-CN" sz="1200" dirty="0" smtClean="0"/>
              <a:t>	     </a:t>
            </a:r>
            <a:r>
              <a:rPr lang="zh-CN" altLang="en-US" sz="1200" dirty="0" smtClean="0"/>
              <a:t>化</a:t>
            </a:r>
            <a:r>
              <a:rPr lang="zh-CN" altLang="en-US" sz="1200" dirty="0"/>
              <a:t>的原因，它们将图像文件解析和像素矩阵显示这两种完全不同的职责融合在一起，任意一个</a:t>
            </a:r>
            <a:r>
              <a:rPr lang="zh-CN" altLang="en-US" sz="1200" dirty="0" smtClean="0"/>
              <a:t>职责</a:t>
            </a:r>
            <a:r>
              <a:rPr lang="en-US" altLang="zh-CN" sz="1200" dirty="0" smtClean="0"/>
              <a:t>	     </a:t>
            </a:r>
            <a:r>
              <a:rPr lang="zh-CN" altLang="en-US" sz="1200" dirty="0" smtClean="0"/>
              <a:t>发生</a:t>
            </a:r>
            <a:r>
              <a:rPr lang="zh-CN" altLang="en-US" sz="1200" dirty="0"/>
              <a:t>改变都需要修改它们，系统扩展困难</a:t>
            </a:r>
            <a:endParaRPr lang="en-US" altLang="zh-CN" sz="1200" dirty="0" smtClean="0"/>
          </a:p>
        </p:txBody>
      </p:sp>
    </p:spTree>
    <p:extLst>
      <p:ext uri="{BB962C8B-B14F-4D97-AF65-F5344CB8AC3E}">
        <p14:creationId xmlns:p14="http://schemas.microsoft.com/office/powerpoint/2010/main" val="14604274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6798" y="131650"/>
            <a:ext cx="5712030" cy="3493835"/>
          </a:xfrm>
          <a:prstGeom prst="rect">
            <a:avLst/>
          </a:prstGeom>
        </p:spPr>
      </p:pic>
      <p:sp>
        <p:nvSpPr>
          <p:cNvPr id="9" name="文本框 8"/>
          <p:cNvSpPr txBox="1"/>
          <p:nvPr/>
        </p:nvSpPr>
        <p:spPr>
          <a:xfrm>
            <a:off x="0" y="715876"/>
            <a:ext cx="1986798" cy="2123658"/>
          </a:xfrm>
          <a:prstGeom prst="rect">
            <a:avLst/>
          </a:prstGeom>
          <a:noFill/>
          <a:ln>
            <a:solidFill>
              <a:schemeClr val="tx1"/>
            </a:solidFill>
          </a:ln>
        </p:spPr>
        <p:txBody>
          <a:bodyPr wrap="square" rtlCol="0">
            <a:spAutoFit/>
          </a:bodyPr>
          <a:lstStyle/>
          <a:p>
            <a:r>
              <a:rPr lang="en-US" altLang="zh-CN" sz="1100" b="1" dirty="0">
                <a:solidFill>
                  <a:srgbClr val="FF0000"/>
                </a:solidFill>
              </a:rPr>
              <a:t>Abstraction</a:t>
            </a:r>
            <a:r>
              <a:rPr lang="zh-CN" altLang="en-US" sz="1100" b="1" dirty="0">
                <a:solidFill>
                  <a:srgbClr val="FF0000"/>
                </a:solidFill>
              </a:rPr>
              <a:t>（抽象类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其中一个变化维度的继承关系结构中的抽象父</a:t>
            </a:r>
            <a:r>
              <a:rPr lang="zh-CN" altLang="en-US" sz="1100" b="1" dirty="0" smtClean="0"/>
              <a:t>类</a:t>
            </a:r>
            <a:endParaRPr lang="en-US" altLang="zh-CN" sz="1100" b="1" dirty="0" smtClean="0"/>
          </a:p>
          <a:p>
            <a:endParaRPr lang="en-US" altLang="zh-CN" sz="1100" b="1" dirty="0"/>
          </a:p>
          <a:p>
            <a:r>
              <a:rPr lang="zh-CN" altLang="en-US" sz="1100" b="1" dirty="0"/>
              <a:t>一般来说 </a:t>
            </a:r>
            <a:r>
              <a:rPr lang="en-US" altLang="zh-CN" sz="1100" b="1" dirty="0" err="1"/>
              <a:t>Implementor</a:t>
            </a:r>
            <a:r>
              <a:rPr lang="en-US" altLang="zh-CN" sz="1100" b="1" dirty="0"/>
              <a:t> </a:t>
            </a:r>
            <a:r>
              <a:rPr lang="zh-CN" altLang="en-US" sz="1100" b="1" dirty="0"/>
              <a:t>接口仅提供基本操作，</a:t>
            </a:r>
            <a:r>
              <a:rPr lang="zh-CN" altLang="en-US" sz="1100" b="1" dirty="0" smtClean="0"/>
              <a:t>而该类则</a:t>
            </a:r>
            <a:r>
              <a:rPr lang="zh-CN" altLang="en-US" sz="1100" b="1" dirty="0"/>
              <a:t>可能会做更多更复杂的</a:t>
            </a:r>
            <a:r>
              <a:rPr lang="zh-CN" altLang="en-US" sz="1100" b="1" dirty="0" smtClean="0"/>
              <a:t>操作</a:t>
            </a:r>
            <a:endParaRPr lang="en-US" altLang="zh-CN" sz="1100" b="1" dirty="0" smtClean="0"/>
          </a:p>
          <a:p>
            <a:endParaRPr lang="en-US" altLang="zh-CN" sz="1100" b="1" dirty="0"/>
          </a:p>
          <a:p>
            <a:r>
              <a:rPr lang="zh-CN" altLang="en-US" sz="1100" b="1" dirty="0"/>
              <a:t>其中定义了一个 </a:t>
            </a:r>
            <a:r>
              <a:rPr lang="en-US" altLang="zh-CN" sz="1100" b="1" dirty="0" err="1"/>
              <a:t>Implementor</a:t>
            </a:r>
            <a:r>
              <a:rPr lang="en-US" altLang="zh-CN" sz="1100" b="1" dirty="0"/>
              <a:t> </a:t>
            </a:r>
            <a:r>
              <a:rPr lang="zh-CN" altLang="en-US" sz="1100" b="1" dirty="0"/>
              <a:t>类型对象，并维护该对象，达成关联</a:t>
            </a:r>
            <a:r>
              <a:rPr lang="zh-CN" altLang="en-US" sz="1100" b="1" dirty="0" smtClean="0"/>
              <a:t>关系</a:t>
            </a:r>
            <a:endParaRPr lang="en-US" altLang="zh-CN" sz="1100" b="1" dirty="0" smtClean="0"/>
          </a:p>
        </p:txBody>
      </p:sp>
      <p:sp>
        <p:nvSpPr>
          <p:cNvPr id="12" name="文本框 11"/>
          <p:cNvSpPr txBox="1"/>
          <p:nvPr/>
        </p:nvSpPr>
        <p:spPr>
          <a:xfrm>
            <a:off x="6771631" y="959145"/>
            <a:ext cx="1986798" cy="1446550"/>
          </a:xfrm>
          <a:prstGeom prst="rect">
            <a:avLst/>
          </a:prstGeom>
          <a:noFill/>
          <a:ln>
            <a:solidFill>
              <a:schemeClr val="tx1"/>
            </a:solidFill>
          </a:ln>
        </p:spPr>
        <p:txBody>
          <a:bodyPr wrap="square" rtlCol="0">
            <a:spAutoFit/>
          </a:bodyPr>
          <a:lstStyle/>
          <a:p>
            <a:r>
              <a:rPr lang="en-US" altLang="zh-CN" sz="1100" b="1" dirty="0" err="1">
                <a:solidFill>
                  <a:srgbClr val="FF0000"/>
                </a:solidFill>
              </a:rPr>
              <a:t>Implementor</a:t>
            </a:r>
            <a:r>
              <a:rPr lang="zh-CN" altLang="en-US" sz="1100" b="1" dirty="0">
                <a:solidFill>
                  <a:srgbClr val="FF0000"/>
                </a:solidFill>
              </a:rPr>
              <a:t>（实现类接口</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另一变化维度所抽象出来的</a:t>
            </a:r>
            <a:r>
              <a:rPr lang="zh-CN" altLang="en-US" sz="1100" b="1" dirty="0" smtClean="0"/>
              <a:t>接口</a:t>
            </a:r>
            <a:endParaRPr lang="en-US" altLang="zh-CN" sz="1100" b="1" dirty="0" smtClean="0"/>
          </a:p>
          <a:p>
            <a:endParaRPr lang="en-US" altLang="zh-CN" sz="1100" b="1" dirty="0"/>
          </a:p>
          <a:p>
            <a:r>
              <a:rPr lang="en-US" altLang="zh-CN" sz="1100" b="1" dirty="0" err="1"/>
              <a:t>Implementor</a:t>
            </a:r>
            <a:r>
              <a:rPr lang="zh-CN" altLang="en-US" sz="1100" b="1" dirty="0"/>
              <a:t>接口对这些基本操作进行了声明，而具体实现交给其子</a:t>
            </a:r>
            <a:r>
              <a:rPr lang="zh-CN" altLang="en-US" sz="1100" b="1" dirty="0" smtClean="0"/>
              <a:t>类</a:t>
            </a:r>
            <a:endParaRPr lang="en-US" altLang="zh-CN" sz="1100" b="1" dirty="0" smtClean="0"/>
          </a:p>
        </p:txBody>
      </p:sp>
      <p:sp>
        <p:nvSpPr>
          <p:cNvPr id="13" name="文本框 12"/>
          <p:cNvSpPr txBox="1"/>
          <p:nvPr/>
        </p:nvSpPr>
        <p:spPr>
          <a:xfrm>
            <a:off x="826537" y="3660115"/>
            <a:ext cx="3528161" cy="1107996"/>
          </a:xfrm>
          <a:prstGeom prst="rect">
            <a:avLst/>
          </a:prstGeom>
          <a:noFill/>
          <a:ln>
            <a:solidFill>
              <a:schemeClr val="tx1"/>
            </a:solidFill>
          </a:ln>
        </p:spPr>
        <p:txBody>
          <a:bodyPr wrap="square" rtlCol="0">
            <a:spAutoFit/>
          </a:bodyPr>
          <a:lstStyle/>
          <a:p>
            <a:r>
              <a:rPr lang="en-US" altLang="zh-CN" sz="1100" b="1" dirty="0" err="1">
                <a:solidFill>
                  <a:srgbClr val="FF0000"/>
                </a:solidFill>
              </a:rPr>
              <a:t>RefinedAbstraction</a:t>
            </a:r>
            <a:r>
              <a:rPr lang="zh-CN" altLang="en-US" sz="1100" b="1" dirty="0">
                <a:solidFill>
                  <a:srgbClr val="FF0000"/>
                </a:solidFill>
              </a:rPr>
              <a:t>（扩充抽象类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扩充由</a:t>
            </a:r>
            <a:r>
              <a:rPr lang="en-US" altLang="zh-CN" sz="1100" b="1" dirty="0"/>
              <a:t>Abstraction</a:t>
            </a:r>
            <a:r>
              <a:rPr lang="zh-CN" altLang="en-US" sz="1100" b="1" dirty="0"/>
              <a:t>定义的接口，通常情况下它不再是抽象类而是具体类，它实现了在</a:t>
            </a:r>
            <a:r>
              <a:rPr lang="en-US" altLang="zh-CN" sz="1100" b="1" dirty="0"/>
              <a:t>Abstraction</a:t>
            </a:r>
            <a:r>
              <a:rPr lang="zh-CN" altLang="en-US" sz="1100" b="1" dirty="0"/>
              <a:t>中声明的抽象业务方法，在</a:t>
            </a:r>
            <a:r>
              <a:rPr lang="en-US" altLang="zh-CN" sz="1100" b="1" dirty="0" err="1"/>
              <a:t>RefinedAbstraction</a:t>
            </a:r>
            <a:r>
              <a:rPr lang="zh-CN" altLang="en-US" sz="1100" b="1" dirty="0"/>
              <a:t>中可以调用在</a:t>
            </a:r>
            <a:r>
              <a:rPr lang="en-US" altLang="zh-CN" sz="1100" b="1" dirty="0" err="1"/>
              <a:t>Implementor</a:t>
            </a:r>
            <a:r>
              <a:rPr lang="zh-CN" altLang="en-US" sz="1100" b="1" dirty="0"/>
              <a:t>中定义的业务方法</a:t>
            </a:r>
            <a:endParaRPr lang="en-US" altLang="zh-CN" sz="1100" b="1" dirty="0" smtClean="0"/>
          </a:p>
        </p:txBody>
      </p:sp>
      <p:sp>
        <p:nvSpPr>
          <p:cNvPr id="14" name="文本框 13"/>
          <p:cNvSpPr txBox="1"/>
          <p:nvPr/>
        </p:nvSpPr>
        <p:spPr>
          <a:xfrm>
            <a:off x="5283959" y="3683897"/>
            <a:ext cx="3528161" cy="1107996"/>
          </a:xfrm>
          <a:prstGeom prst="rect">
            <a:avLst/>
          </a:prstGeom>
          <a:noFill/>
          <a:ln>
            <a:solidFill>
              <a:schemeClr val="tx1"/>
            </a:solidFill>
          </a:ln>
        </p:spPr>
        <p:txBody>
          <a:bodyPr wrap="square" rtlCol="0">
            <a:spAutoFit/>
          </a:bodyPr>
          <a:lstStyle/>
          <a:p>
            <a:r>
              <a:rPr lang="en-US" altLang="zh-CN" sz="1100" b="1" dirty="0" err="1">
                <a:solidFill>
                  <a:srgbClr val="FF0000"/>
                </a:solidFill>
              </a:rPr>
              <a:t>ConcreteImplementor</a:t>
            </a:r>
            <a:r>
              <a:rPr lang="zh-CN" altLang="en-US" sz="1100" b="1" dirty="0">
                <a:solidFill>
                  <a:srgbClr val="FF0000"/>
                </a:solidFill>
              </a:rPr>
              <a:t>（具体实现类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具体实现</a:t>
            </a:r>
            <a:r>
              <a:rPr lang="en-US" altLang="zh-CN" sz="1100" b="1" dirty="0" err="1"/>
              <a:t>Implementor</a:t>
            </a:r>
            <a:r>
              <a:rPr lang="zh-CN" altLang="en-US" sz="1100" b="1" dirty="0"/>
              <a:t>接口，在不同的</a:t>
            </a:r>
            <a:r>
              <a:rPr lang="en-US" altLang="zh-CN" sz="1100" b="1" dirty="0" err="1"/>
              <a:t>ConcreteImplementor</a:t>
            </a:r>
            <a:r>
              <a:rPr lang="zh-CN" altLang="en-US" sz="1100" b="1" dirty="0"/>
              <a:t>中提供基本操作的不同实现，在程序运行时，</a:t>
            </a:r>
            <a:r>
              <a:rPr lang="en-US" altLang="zh-CN" sz="1100" b="1" dirty="0" err="1"/>
              <a:t>ConcreteImplementor</a:t>
            </a:r>
            <a:r>
              <a:rPr lang="zh-CN" altLang="en-US" sz="1100" b="1" dirty="0"/>
              <a:t>对象将替换其父类对象，提供给抽象类具体的业务操作方法</a:t>
            </a:r>
            <a:endParaRPr lang="en-US" altLang="zh-CN" sz="1100" b="1" dirty="0" smtClean="0"/>
          </a:p>
        </p:txBody>
      </p:sp>
    </p:spTree>
    <p:extLst>
      <p:ext uri="{BB962C8B-B14F-4D97-AF65-F5344CB8AC3E}">
        <p14:creationId xmlns:p14="http://schemas.microsoft.com/office/powerpoint/2010/main" val="25428195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1051" y="75924"/>
            <a:ext cx="7008225" cy="3784706"/>
          </a:xfrm>
          <a:prstGeom prst="rect">
            <a:avLst/>
          </a:prstGeom>
        </p:spPr>
      </p:pic>
      <p:sp>
        <p:nvSpPr>
          <p:cNvPr id="12" name="文本框 11"/>
          <p:cNvSpPr txBox="1"/>
          <p:nvPr/>
        </p:nvSpPr>
        <p:spPr>
          <a:xfrm>
            <a:off x="1063428" y="4047485"/>
            <a:ext cx="7446499" cy="830997"/>
          </a:xfrm>
          <a:prstGeom prst="rect">
            <a:avLst/>
          </a:prstGeom>
          <a:noFill/>
          <a:ln>
            <a:solidFill>
              <a:schemeClr val="tx1"/>
            </a:solidFill>
          </a:ln>
        </p:spPr>
        <p:txBody>
          <a:bodyPr wrap="square" rtlCol="0">
            <a:spAutoFit/>
          </a:bodyPr>
          <a:lstStyle/>
          <a:p>
            <a:r>
              <a:rPr lang="zh-CN" altLang="en-US" sz="1200" dirty="0"/>
              <a:t>在使用桥接模式时，我们首先应该识别出一个类所具有的两个独立变化的维度，将它们设计为两个独立的继承等级结构，为两个维度都提供抽象层，并建立抽象耦合。通常情况下，我们将具有两个独立变化维度的类的一些普通业务方法和与之关系最密切的维度设计为“抽象类”层次结构（抽象部分），而将另一个维度设计为“实现类”层次结构（实现部分）。</a:t>
            </a:r>
            <a:endParaRPr lang="en-US" altLang="zh-CN" sz="1200" dirty="0" smtClean="0"/>
          </a:p>
        </p:txBody>
      </p:sp>
    </p:spTree>
    <p:extLst>
      <p:ext uri="{BB962C8B-B14F-4D97-AF65-F5344CB8AC3E}">
        <p14:creationId xmlns:p14="http://schemas.microsoft.com/office/powerpoint/2010/main" val="10921208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1063428" y="3920671"/>
            <a:ext cx="7446499" cy="1015663"/>
          </a:xfrm>
          <a:prstGeom prst="rect">
            <a:avLst/>
          </a:prstGeom>
          <a:noFill/>
          <a:ln>
            <a:solidFill>
              <a:schemeClr val="tx1"/>
            </a:solidFill>
          </a:ln>
        </p:spPr>
        <p:txBody>
          <a:bodyPr wrap="square" rtlCol="0">
            <a:spAutoFit/>
          </a:bodyPr>
          <a:lstStyle/>
          <a:p>
            <a:r>
              <a:rPr lang="zh-CN" altLang="en-US" sz="1200" dirty="0"/>
              <a:t>将图像文件格式（对应</a:t>
            </a:r>
            <a:r>
              <a:rPr lang="zh-CN" altLang="en-US" sz="1200" b="1" dirty="0"/>
              <a:t>图像格式的解析</a:t>
            </a:r>
            <a:r>
              <a:rPr lang="zh-CN" altLang="en-US" sz="1200" dirty="0"/>
              <a:t>）与操作系统（对应</a:t>
            </a:r>
            <a:r>
              <a:rPr lang="zh-CN" altLang="en-US" sz="1200" b="1" dirty="0"/>
              <a:t>像素矩阵的显示</a:t>
            </a:r>
            <a:r>
              <a:rPr lang="zh-CN" altLang="en-US" sz="1200" dirty="0"/>
              <a:t>）两个维度分离，使得它们可以独立变化，增加新的图像文件格式或者操作系统时都对另一个维度不造成任何</a:t>
            </a:r>
            <a:r>
              <a:rPr lang="zh-CN" altLang="en-US" sz="1200" dirty="0" smtClean="0"/>
              <a:t>影响</a:t>
            </a:r>
            <a:endParaRPr lang="en-US" altLang="zh-CN" sz="1200" dirty="0" smtClean="0"/>
          </a:p>
          <a:p>
            <a:endParaRPr lang="en-US" altLang="zh-CN" sz="1200" dirty="0" smtClean="0"/>
          </a:p>
          <a:p>
            <a:r>
              <a:rPr lang="zh-CN" altLang="en-US" sz="1200" dirty="0" smtClean="0"/>
              <a:t>当</a:t>
            </a:r>
            <a:r>
              <a:rPr lang="zh-CN" altLang="en-US" sz="1200" dirty="0"/>
              <a:t>增加新的图像文件格式或者操作系统时，原有系统无须做任何修改，只需增加一个对应的扩充抽象类或具体实现类即可，系统具有较好的可扩展性，完全符合“开闭原则”</a:t>
            </a:r>
            <a:endParaRPr lang="en-US" altLang="zh-CN" sz="1200" dirty="0" smtClean="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3263" y="186885"/>
            <a:ext cx="6904923" cy="3609558"/>
          </a:xfrm>
          <a:prstGeom prst="rect">
            <a:avLst/>
          </a:prstGeom>
        </p:spPr>
      </p:pic>
    </p:spTree>
    <p:extLst>
      <p:ext uri="{BB962C8B-B14F-4D97-AF65-F5344CB8AC3E}">
        <p14:creationId xmlns:p14="http://schemas.microsoft.com/office/powerpoint/2010/main" val="20773209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871483" y="924454"/>
            <a:ext cx="7334078" cy="170816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t>分离抽象接口及其实现部分。</a:t>
            </a:r>
            <a:r>
              <a:rPr lang="zh-CN" altLang="en-US" sz="1400" dirty="0"/>
              <a:t>桥接模式使用“对象间的关联关系”解耦了抽象和实现之间固有的绑定关系，使得抽象和实现可以沿着各自的维度来变化</a:t>
            </a:r>
            <a:r>
              <a:rPr lang="zh-CN" altLang="en-US" sz="1400" dirty="0" smtClean="0"/>
              <a:t>。</a:t>
            </a:r>
            <a:endParaRPr lang="en-US" altLang="zh-CN" sz="1400" dirty="0" smtClean="0"/>
          </a:p>
          <a:p>
            <a:pPr marL="285750" indent="-285750">
              <a:lnSpc>
                <a:spcPct val="150000"/>
              </a:lnSpc>
              <a:buFont typeface="Wingdings" panose="05000000000000000000" pitchFamily="2" charset="2"/>
              <a:buChar char="Ø"/>
            </a:pPr>
            <a:r>
              <a:rPr lang="zh-CN" altLang="en-US" sz="1400" dirty="0"/>
              <a:t>在很多情况下，桥接模式可以取代多层继承方案，多层继承方案违背了“单一职责原则”，复用性较差，且类的个数非常多，</a:t>
            </a:r>
            <a:r>
              <a:rPr lang="zh-CN" altLang="en-US" sz="1400" b="1" dirty="0"/>
              <a:t>桥接模式是比多层继承方案更好的解决方法，它极大减少了子类的个数</a:t>
            </a: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38</a:t>
            </a:fld>
            <a:endParaRPr lang="zh-CN" altLang="en-US" dirty="0">
              <a:solidFill>
                <a:prstClr val="black">
                  <a:tint val="75000"/>
                </a:prstClr>
              </a:solidFill>
            </a:endParaRPr>
          </a:p>
        </p:txBody>
      </p:sp>
      <p:sp>
        <p:nvSpPr>
          <p:cNvPr id="5" name="矩形 4"/>
          <p:cNvSpPr/>
          <p:nvPr/>
        </p:nvSpPr>
        <p:spPr>
          <a:xfrm>
            <a:off x="368155" y="94470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sp>
        <p:nvSpPr>
          <p:cNvPr id="6" name="矩形 5"/>
          <p:cNvSpPr/>
          <p:nvPr/>
        </p:nvSpPr>
        <p:spPr>
          <a:xfrm>
            <a:off x="871483" y="2669460"/>
            <a:ext cx="7467427" cy="138499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b="1" dirty="0"/>
              <a:t>桥接模式的使用会增加系统的理解与设计难度</a:t>
            </a:r>
            <a:r>
              <a:rPr lang="zh-CN" altLang="en-US" sz="1400" dirty="0"/>
              <a:t>，由于关联关系建立在抽象层，要求开发者一开始就针对抽象层进行设计与</a:t>
            </a:r>
            <a:r>
              <a:rPr lang="zh-CN" altLang="en-US" sz="1400" dirty="0" smtClean="0"/>
              <a:t>编程</a:t>
            </a:r>
            <a:endParaRPr lang="en-US" altLang="zh-CN" sz="1400" dirty="0" smtClean="0"/>
          </a:p>
          <a:p>
            <a:pPr marL="285750" indent="-285750">
              <a:lnSpc>
                <a:spcPct val="150000"/>
              </a:lnSpc>
              <a:buFont typeface="Wingdings" panose="05000000000000000000" pitchFamily="2" charset="2"/>
              <a:buChar char="Ø"/>
            </a:pPr>
            <a:r>
              <a:rPr lang="zh-CN" altLang="en-US" sz="1400" b="1" dirty="0"/>
              <a:t>桥接模式要求正确识别出系统中两个独立变化的维度</a:t>
            </a:r>
            <a:r>
              <a:rPr lang="zh-CN" altLang="en-US" sz="1400" dirty="0"/>
              <a:t>，因此其使用范围具有一定的局限性，如何正确识别两个独立维度也需要一定的经验积累。</a:t>
            </a:r>
            <a:endParaRPr lang="en-US" altLang="zh-CN" sz="1400" dirty="0" smtClean="0">
              <a:latin typeface="-apple-system"/>
            </a:endParaRPr>
          </a:p>
        </p:txBody>
      </p:sp>
      <p:sp>
        <p:nvSpPr>
          <p:cNvPr id="9" name="矩形 8"/>
          <p:cNvSpPr/>
          <p:nvPr/>
        </p:nvSpPr>
        <p:spPr>
          <a:xfrm>
            <a:off x="382306" y="2656893"/>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860598" y="947565"/>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74749" y="2656893"/>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结构型模式</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桥接模式</a:t>
            </a:r>
          </a:p>
        </p:txBody>
      </p:sp>
    </p:spTree>
    <p:extLst>
      <p:ext uri="{BB962C8B-B14F-4D97-AF65-F5344CB8AC3E}">
        <p14:creationId xmlns:p14="http://schemas.microsoft.com/office/powerpoint/2010/main" val="23795758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1166"/>
            <a:ext cx="2654243"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组合</a:t>
            </a:r>
            <a:r>
              <a:rPr lang="zh-CN" altLang="en-US" sz="1800" dirty="0" smtClean="0">
                <a:latin typeface="微软雅黑" panose="020B0503020204020204" pitchFamily="34" charset="-122"/>
                <a:ea typeface="微软雅黑" panose="020B0503020204020204" pitchFamily="34" charset="-122"/>
              </a:rPr>
              <a:t>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39</a:t>
            </a:fld>
            <a:endParaRPr lang="zh-CN" altLang="en-US">
              <a:solidFill>
                <a:prstClr val="black">
                  <a:tint val="75000"/>
                </a:prstClr>
              </a:solidFill>
            </a:endParaRPr>
          </a:p>
        </p:txBody>
      </p:sp>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66591" y="323064"/>
            <a:ext cx="6622551" cy="4634057"/>
          </a:xfrm>
          <a:prstGeom prst="rect">
            <a:avLst/>
          </a:prstGeom>
        </p:spPr>
      </p:pic>
    </p:spTree>
    <p:extLst>
      <p:ext uri="{BB962C8B-B14F-4D97-AF65-F5344CB8AC3E}">
        <p14:creationId xmlns:p14="http://schemas.microsoft.com/office/powerpoint/2010/main" val="2486239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2011461"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六个创建型模式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7773" y="1016330"/>
            <a:ext cx="7019730" cy="3164333"/>
          </a:xfrm>
          <a:prstGeom prst="rect">
            <a:avLst/>
          </a:prstGeom>
        </p:spPr>
      </p:pic>
    </p:spTree>
    <p:extLst>
      <p:ext uri="{BB962C8B-B14F-4D97-AF65-F5344CB8AC3E}">
        <p14:creationId xmlns:p14="http://schemas.microsoft.com/office/powerpoint/2010/main" val="298656909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组合</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88676" y="515962"/>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软件公司欲开发一个杀</a:t>
            </a:r>
            <a:r>
              <a:rPr lang="zh-CN" altLang="en-US" sz="1200" b="1" dirty="0" smtClean="0">
                <a:latin typeface="宋体" panose="02010600030101010101" pitchFamily="2" charset="-122"/>
                <a:ea typeface="宋体" panose="02010600030101010101" pitchFamily="2" charset="-122"/>
              </a:rPr>
              <a:t>毒软件</a:t>
            </a:r>
            <a:r>
              <a:rPr lang="zh-CN" altLang="en-US" sz="1200" b="1" dirty="0">
                <a:latin typeface="宋体" panose="02010600030101010101" pitchFamily="2" charset="-122"/>
                <a:ea typeface="宋体" panose="02010600030101010101" pitchFamily="2" charset="-122"/>
              </a:rPr>
              <a:t>，该软件既可以对某个</a:t>
            </a:r>
            <a:r>
              <a:rPr lang="zh-CN" altLang="en-US" sz="1200" b="1" dirty="0" smtClean="0">
                <a:latin typeface="宋体" panose="02010600030101010101" pitchFamily="2" charset="-122"/>
                <a:ea typeface="宋体" panose="02010600030101010101" pitchFamily="2" charset="-122"/>
              </a:rPr>
              <a:t>文件夹杀</a:t>
            </a:r>
            <a:r>
              <a:rPr lang="zh-CN" altLang="en-US" sz="1200" b="1" dirty="0">
                <a:latin typeface="宋体" panose="02010600030101010101" pitchFamily="2" charset="-122"/>
                <a:ea typeface="宋体" panose="02010600030101010101" pitchFamily="2" charset="-122"/>
              </a:rPr>
              <a:t>毒，也可以对某个指定的</a:t>
            </a:r>
            <a:r>
              <a:rPr lang="zh-CN" altLang="en-US" sz="1200" b="1" dirty="0" smtClean="0">
                <a:latin typeface="宋体" panose="02010600030101010101" pitchFamily="2" charset="-122"/>
                <a:ea typeface="宋体" panose="02010600030101010101" pitchFamily="2" charset="-122"/>
              </a:rPr>
              <a:t>文件进行</a:t>
            </a:r>
            <a:r>
              <a:rPr lang="zh-CN" altLang="en-US" sz="1200" b="1" dirty="0">
                <a:latin typeface="宋体" panose="02010600030101010101" pitchFamily="2" charset="-122"/>
                <a:ea typeface="宋体" panose="02010600030101010101" pitchFamily="2" charset="-122"/>
              </a:rPr>
              <a:t>杀毒。该杀毒软件还</a:t>
            </a:r>
            <a:r>
              <a:rPr lang="zh-CN" altLang="en-US" sz="1200" b="1" dirty="0" smtClean="0">
                <a:latin typeface="宋体" panose="02010600030101010101" pitchFamily="2" charset="-122"/>
                <a:ea typeface="宋体" panose="02010600030101010101" pitchFamily="2" charset="-122"/>
              </a:rPr>
              <a:t>可以为</a:t>
            </a:r>
            <a:r>
              <a:rPr lang="zh-CN" altLang="en-US" sz="1200" b="1" dirty="0">
                <a:latin typeface="宋体" panose="02010600030101010101" pitchFamily="2" charset="-122"/>
                <a:ea typeface="宋体" panose="02010600030101010101" pitchFamily="2" charset="-122"/>
              </a:rPr>
              <a:t>不同类型的文件提供不同的杀毒</a:t>
            </a:r>
            <a:r>
              <a:rPr lang="zh-CN" altLang="en-US" sz="1200" b="1" dirty="0" smtClean="0">
                <a:latin typeface="宋体" panose="02010600030101010101" pitchFamily="2" charset="-122"/>
                <a:ea typeface="宋体" panose="02010600030101010101" pitchFamily="2" charset="-122"/>
              </a:rPr>
              <a:t>方式</a:t>
            </a:r>
            <a:endParaRPr lang="en-US" altLang="zh-CN" sz="1200" b="1" dirty="0" smtClean="0">
              <a:latin typeface="宋体" panose="02010600030101010101" pitchFamily="2" charset="-122"/>
              <a:ea typeface="宋体" panose="02010600030101010101" pitchFamily="2" charset="-122"/>
            </a:endParaRPr>
          </a:p>
          <a:p>
            <a:pPr>
              <a:lnSpc>
                <a:spcPct val="150000"/>
              </a:lnSpc>
            </a:pPr>
            <a:endParaRPr lang="en-US" altLang="zh-CN" sz="1200" b="1" dirty="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Windows</a:t>
            </a:r>
            <a:r>
              <a:rPr lang="zh-CN" altLang="en-US" sz="1200" b="1" dirty="0" smtClean="0">
                <a:latin typeface="宋体" panose="02010600030101010101" pitchFamily="2" charset="-122"/>
                <a:ea typeface="宋体" panose="02010600030101010101" pitchFamily="2" charset="-122"/>
              </a:rPr>
              <a:t>目录结构可以简化为如下图所示的树形目录结构：</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87" y="1664527"/>
            <a:ext cx="7443040" cy="3090809"/>
          </a:xfrm>
          <a:prstGeom prst="rect">
            <a:avLst/>
          </a:prstGeom>
        </p:spPr>
      </p:pic>
    </p:spTree>
    <p:extLst>
      <p:ext uri="{BB962C8B-B14F-4D97-AF65-F5344CB8AC3E}">
        <p14:creationId xmlns:p14="http://schemas.microsoft.com/office/powerpoint/2010/main" val="20390163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组合</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88676" y="45583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我们可以看出，在</a:t>
            </a:r>
            <a:r>
              <a:rPr lang="zh-CN" altLang="en-US" sz="1200" b="1" dirty="0" smtClean="0">
                <a:latin typeface="宋体" panose="02010600030101010101" pitchFamily="2" charset="-122"/>
                <a:ea typeface="宋体" panose="02010600030101010101" pitchFamily="2" charset="-122"/>
              </a:rPr>
              <a:t>图中包含</a:t>
            </a:r>
            <a:r>
              <a:rPr lang="zh-CN" altLang="en-US" sz="1200" b="1" dirty="0">
                <a:latin typeface="宋体" panose="02010600030101010101" pitchFamily="2" charset="-122"/>
                <a:ea typeface="宋体" panose="02010600030101010101" pitchFamily="2" charset="-122"/>
              </a:rPr>
              <a:t>文件</a:t>
            </a:r>
            <a:r>
              <a:rPr lang="zh-CN" altLang="en-US" sz="1200" b="1" dirty="0" smtClean="0">
                <a:latin typeface="宋体" panose="02010600030101010101" pitchFamily="2" charset="-122"/>
                <a:ea typeface="宋体" panose="02010600030101010101" pitchFamily="2" charset="-122"/>
              </a:rPr>
              <a:t>（蓝色</a:t>
            </a:r>
            <a:r>
              <a:rPr lang="zh-CN" altLang="en-US" sz="1200" b="1" dirty="0">
                <a:latin typeface="宋体" panose="02010600030101010101" pitchFamily="2" charset="-122"/>
                <a:ea typeface="宋体" panose="02010600030101010101" pitchFamily="2" charset="-122"/>
              </a:rPr>
              <a:t>节点）和文件夹（白色节点）两类不同的元素，其中在文件夹中可以包含文件，还可以继续包含子文件夹，但是在文件中不能再包含子文件或者子文件夹。在此，我们可以</a:t>
            </a:r>
            <a:r>
              <a:rPr lang="zh-CN" altLang="en-US" sz="1200" b="1" dirty="0">
                <a:solidFill>
                  <a:srgbClr val="FF0000"/>
                </a:solidFill>
                <a:latin typeface="宋体" panose="02010600030101010101" pitchFamily="2" charset="-122"/>
                <a:ea typeface="宋体" panose="02010600030101010101" pitchFamily="2" charset="-122"/>
              </a:rPr>
              <a:t>称文件夹为容器</a:t>
            </a:r>
            <a:r>
              <a:rPr lang="en-US" altLang="zh-CN" sz="1200" b="1" dirty="0">
                <a:solidFill>
                  <a:srgbClr val="FF0000"/>
                </a:solidFill>
                <a:latin typeface="宋体" panose="02010600030101010101" pitchFamily="2" charset="-122"/>
                <a:ea typeface="宋体" panose="02010600030101010101" pitchFamily="2" charset="-122"/>
              </a:rPr>
              <a:t>(Container)</a:t>
            </a:r>
            <a:r>
              <a:rPr lang="zh-CN" altLang="en-US" sz="1200" b="1" dirty="0">
                <a:latin typeface="宋体" panose="02010600030101010101" pitchFamily="2" charset="-122"/>
                <a:ea typeface="宋体" panose="02010600030101010101" pitchFamily="2" charset="-122"/>
              </a:rPr>
              <a:t>，而</a:t>
            </a:r>
            <a:r>
              <a:rPr lang="zh-CN" altLang="en-US" sz="1200" b="1" dirty="0">
                <a:solidFill>
                  <a:srgbClr val="FF0000"/>
                </a:solidFill>
                <a:latin typeface="宋体" panose="02010600030101010101" pitchFamily="2" charset="-122"/>
                <a:ea typeface="宋体" panose="02010600030101010101" pitchFamily="2" charset="-122"/>
              </a:rPr>
              <a:t>不同类型的各种文件是其成员，也称为叶子</a:t>
            </a:r>
            <a:r>
              <a:rPr lang="en-US" altLang="zh-CN" sz="1200" b="1" dirty="0">
                <a:solidFill>
                  <a:srgbClr val="FF0000"/>
                </a:solidFill>
                <a:latin typeface="宋体" panose="02010600030101010101" pitchFamily="2" charset="-122"/>
                <a:ea typeface="宋体" panose="02010600030101010101" pitchFamily="2" charset="-122"/>
              </a:rPr>
              <a:t>(Leaf)</a:t>
            </a:r>
            <a:r>
              <a:rPr lang="zh-CN" altLang="en-US" sz="1200" b="1" dirty="0">
                <a:latin typeface="宋体" panose="02010600030101010101" pitchFamily="2" charset="-122"/>
                <a:ea typeface="宋体" panose="02010600030101010101" pitchFamily="2" charset="-122"/>
              </a:rPr>
              <a:t>，一个文件夹也可以作为另一个更大的文件夹的成员。</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87" y="1664527"/>
            <a:ext cx="7443040" cy="3090809"/>
          </a:xfrm>
          <a:prstGeom prst="rect">
            <a:avLst/>
          </a:prstGeom>
        </p:spPr>
      </p:pic>
    </p:spTree>
    <p:extLst>
      <p:ext uri="{BB962C8B-B14F-4D97-AF65-F5344CB8AC3E}">
        <p14:creationId xmlns:p14="http://schemas.microsoft.com/office/powerpoint/2010/main" val="25848236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0" y="0"/>
            <a:ext cx="4891876" cy="514350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9637" y="0"/>
            <a:ext cx="4604363" cy="4242449"/>
          </a:xfrm>
          <a:prstGeom prst="rect">
            <a:avLst/>
          </a:prstGeom>
        </p:spPr>
      </p:pic>
    </p:spTree>
    <p:extLst>
      <p:ext uri="{BB962C8B-B14F-4D97-AF65-F5344CB8AC3E}">
        <p14:creationId xmlns:p14="http://schemas.microsoft.com/office/powerpoint/2010/main" val="26978709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组合</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标题 4"/>
          <p:cNvSpPr txBox="1">
            <a:spLocks/>
          </p:cNvSpPr>
          <p:nvPr/>
        </p:nvSpPr>
        <p:spPr>
          <a:xfrm>
            <a:off x="1316171" y="630100"/>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上一种设计的缺点：</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①文件夹类</a:t>
            </a:r>
            <a:r>
              <a:rPr lang="en-US" altLang="zh-CN" sz="1200" b="1" dirty="0">
                <a:latin typeface="宋体" panose="02010600030101010101" pitchFamily="2" charset="-122"/>
                <a:ea typeface="宋体" panose="02010600030101010101" pitchFamily="2" charset="-122"/>
              </a:rPr>
              <a:t>Folder</a:t>
            </a:r>
            <a:r>
              <a:rPr lang="zh-CN" altLang="en-US" sz="1200" b="1" dirty="0">
                <a:latin typeface="宋体" panose="02010600030101010101" pitchFamily="2" charset="-122"/>
                <a:ea typeface="宋体" panose="02010600030101010101" pitchFamily="2" charset="-122"/>
              </a:rPr>
              <a:t>的设计和实现都非常复杂，需要定义多个集合存储不同类型的成员，而且需要针对不同的成员提供增加、删除和获取等管理和访问成员的方法，</a:t>
            </a:r>
            <a:r>
              <a:rPr lang="zh-CN" altLang="en-US" sz="1200" b="1" dirty="0">
                <a:solidFill>
                  <a:srgbClr val="FF0000"/>
                </a:solidFill>
                <a:latin typeface="宋体" panose="02010600030101010101" pitchFamily="2" charset="-122"/>
                <a:ea typeface="宋体" panose="02010600030101010101" pitchFamily="2" charset="-122"/>
              </a:rPr>
              <a:t>存在大量的冗余代码，系统维护较为</a:t>
            </a:r>
            <a:r>
              <a:rPr lang="zh-CN" altLang="en-US" sz="1200" b="1" dirty="0" smtClean="0">
                <a:solidFill>
                  <a:srgbClr val="FF0000"/>
                </a:solidFill>
                <a:latin typeface="宋体" panose="02010600030101010101" pitchFamily="2" charset="-122"/>
                <a:ea typeface="宋体" panose="02010600030101010101" pitchFamily="2" charset="-122"/>
              </a:rPr>
              <a:t>困难</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②由于</a:t>
            </a:r>
            <a:r>
              <a:rPr lang="zh-CN" altLang="en-US" sz="1200" b="1" dirty="0">
                <a:solidFill>
                  <a:srgbClr val="FF0000"/>
                </a:solidFill>
                <a:latin typeface="宋体" panose="02010600030101010101" pitchFamily="2" charset="-122"/>
                <a:ea typeface="宋体" panose="02010600030101010101" pitchFamily="2" charset="-122"/>
              </a:rPr>
              <a:t>系统没有提供抽象层</a:t>
            </a:r>
            <a:r>
              <a:rPr lang="zh-CN" altLang="en-US" sz="1200" b="1" dirty="0">
                <a:latin typeface="宋体" panose="02010600030101010101" pitchFamily="2" charset="-122"/>
                <a:ea typeface="宋体" panose="02010600030101010101" pitchFamily="2" charset="-122"/>
              </a:rPr>
              <a:t>，客户端代码必须有区别地对待充当容器的文件夹</a:t>
            </a:r>
            <a:r>
              <a:rPr lang="en-US" altLang="zh-CN" sz="1200" b="1" dirty="0">
                <a:latin typeface="宋体" panose="02010600030101010101" pitchFamily="2" charset="-122"/>
                <a:ea typeface="宋体" panose="02010600030101010101" pitchFamily="2" charset="-122"/>
              </a:rPr>
              <a:t>Folder</a:t>
            </a:r>
            <a:r>
              <a:rPr lang="zh-CN" altLang="en-US" sz="1200" b="1" dirty="0">
                <a:latin typeface="宋体" panose="02010600030101010101" pitchFamily="2" charset="-122"/>
                <a:ea typeface="宋体" panose="02010600030101010101" pitchFamily="2" charset="-122"/>
              </a:rPr>
              <a:t>和充当叶子的</a:t>
            </a:r>
            <a:r>
              <a:rPr lang="en-US" altLang="zh-CN" sz="1200" b="1" dirty="0" err="1">
                <a:latin typeface="宋体" panose="02010600030101010101" pitchFamily="2" charset="-122"/>
                <a:ea typeface="宋体" panose="02010600030101010101" pitchFamily="2" charset="-122"/>
              </a:rPr>
              <a:t>ImageFile</a:t>
            </a:r>
            <a:r>
              <a:rPr lang="zh-CN" altLang="en-US" sz="1200" b="1" dirty="0">
                <a:latin typeface="宋体" panose="02010600030101010101" pitchFamily="2" charset="-122"/>
                <a:ea typeface="宋体" panose="02010600030101010101" pitchFamily="2" charset="-122"/>
              </a:rPr>
              <a:t>和</a:t>
            </a:r>
            <a:r>
              <a:rPr lang="en-US" altLang="zh-CN" sz="1200" b="1" dirty="0" err="1">
                <a:latin typeface="宋体" panose="02010600030101010101" pitchFamily="2" charset="-122"/>
                <a:ea typeface="宋体" panose="02010600030101010101" pitchFamily="2" charset="-122"/>
              </a:rPr>
              <a:t>TextFile</a:t>
            </a:r>
            <a:r>
              <a:rPr lang="zh-CN" altLang="en-US" sz="1200" b="1" dirty="0">
                <a:latin typeface="宋体" panose="02010600030101010101" pitchFamily="2" charset="-122"/>
                <a:ea typeface="宋体" panose="02010600030101010101" pitchFamily="2" charset="-122"/>
              </a:rPr>
              <a:t>，无法统一对它们进行</a:t>
            </a:r>
            <a:r>
              <a:rPr lang="zh-CN" altLang="en-US" sz="1200" b="1" dirty="0" smtClean="0">
                <a:latin typeface="宋体" panose="02010600030101010101" pitchFamily="2" charset="-122"/>
                <a:ea typeface="宋体" panose="02010600030101010101" pitchFamily="2" charset="-122"/>
              </a:rPr>
              <a:t>处理</a:t>
            </a:r>
            <a:endParaRPr lang="en-US" altLang="zh-CN"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③</a:t>
            </a:r>
            <a:r>
              <a:rPr lang="zh-CN" altLang="en-US" sz="1200" b="1" dirty="0">
                <a:solidFill>
                  <a:srgbClr val="FF0000"/>
                </a:solidFill>
                <a:latin typeface="宋体" panose="02010600030101010101" pitchFamily="2" charset="-122"/>
                <a:ea typeface="宋体" panose="02010600030101010101" pitchFamily="2" charset="-122"/>
              </a:rPr>
              <a:t>系统的灵活性和可扩展性差</a:t>
            </a:r>
            <a:r>
              <a:rPr lang="zh-CN" altLang="en-US" sz="1200" b="1" dirty="0">
                <a:latin typeface="宋体" panose="02010600030101010101" pitchFamily="2" charset="-122"/>
                <a:ea typeface="宋体" panose="02010600030101010101" pitchFamily="2" charset="-122"/>
              </a:rPr>
              <a:t>，如果需要增加新的类型的叶子和容器都需要对原有代码进行修改，例如如果需要在系统中增加一种新类型的视频文件</a:t>
            </a:r>
            <a:r>
              <a:rPr lang="en-US" altLang="zh-CN" sz="1200" b="1" dirty="0" err="1">
                <a:latin typeface="宋体" panose="02010600030101010101" pitchFamily="2" charset="-122"/>
                <a:ea typeface="宋体" panose="02010600030101010101" pitchFamily="2" charset="-122"/>
              </a:rPr>
              <a:t>VideoFile</a:t>
            </a:r>
            <a:r>
              <a:rPr lang="zh-CN" altLang="en-US" sz="1200" b="1" dirty="0">
                <a:latin typeface="宋体" panose="02010600030101010101" pitchFamily="2" charset="-122"/>
                <a:ea typeface="宋体" panose="02010600030101010101" pitchFamily="2" charset="-122"/>
              </a:rPr>
              <a:t>，则必须修改</a:t>
            </a:r>
            <a:r>
              <a:rPr lang="en-US" altLang="zh-CN" sz="1200" b="1" dirty="0">
                <a:latin typeface="宋体" panose="02010600030101010101" pitchFamily="2" charset="-122"/>
                <a:ea typeface="宋体" panose="02010600030101010101" pitchFamily="2" charset="-122"/>
              </a:rPr>
              <a:t>Folder</a:t>
            </a:r>
            <a:r>
              <a:rPr lang="zh-CN" altLang="en-US" sz="1200" b="1" dirty="0">
                <a:latin typeface="宋体" panose="02010600030101010101" pitchFamily="2" charset="-122"/>
                <a:ea typeface="宋体" panose="02010600030101010101" pitchFamily="2" charset="-122"/>
              </a:rPr>
              <a:t>类的源代码，否则无法在文件夹中添加视频文件</a:t>
            </a:r>
            <a:endParaRPr lang="en-US" altLang="zh-CN" sz="1200" b="1" dirty="0">
              <a:latin typeface="宋体" panose="02010600030101010101" pitchFamily="2" charset="-122"/>
              <a:ea typeface="宋体" panose="02010600030101010101" pitchFamily="2" charset="-122"/>
            </a:endParaRPr>
          </a:p>
        </p:txBody>
      </p:sp>
      <p:sp>
        <p:nvSpPr>
          <p:cNvPr id="12" name="文本框 11"/>
          <p:cNvSpPr txBox="1"/>
          <p:nvPr/>
        </p:nvSpPr>
        <p:spPr>
          <a:xfrm>
            <a:off x="1423849" y="3683661"/>
            <a:ext cx="7219568" cy="830997"/>
          </a:xfrm>
          <a:prstGeom prst="rect">
            <a:avLst/>
          </a:prstGeom>
          <a:noFill/>
          <a:ln>
            <a:solidFill>
              <a:schemeClr val="tx1"/>
            </a:solidFill>
          </a:ln>
        </p:spPr>
        <p:txBody>
          <a:bodyPr wrap="square" rtlCol="0">
            <a:spAutoFit/>
          </a:bodyPr>
          <a:lstStyle/>
          <a:p>
            <a:r>
              <a:rPr lang="zh-CN" altLang="en-US" sz="1200" dirty="0"/>
              <a:t>面对以上</a:t>
            </a:r>
            <a:r>
              <a:rPr lang="zh-CN" altLang="en-US" sz="1200" dirty="0" smtClean="0"/>
              <a:t>问题这</a:t>
            </a:r>
            <a:r>
              <a:rPr lang="zh-CN" altLang="en-US" sz="1200" dirty="0"/>
              <a:t>就需要用</a:t>
            </a:r>
            <a:r>
              <a:rPr lang="zh-CN" altLang="en-US" sz="1200" dirty="0" smtClean="0"/>
              <a:t>到组合模式来解决：</a:t>
            </a:r>
            <a:endParaRPr lang="en-US" altLang="zh-CN" sz="1200" dirty="0" smtClean="0"/>
          </a:p>
          <a:p>
            <a:endParaRPr lang="en-US" altLang="zh-CN" sz="1200" b="1" dirty="0"/>
          </a:p>
          <a:p>
            <a:r>
              <a:rPr lang="zh-CN" altLang="en-US" sz="1200" b="1" dirty="0" smtClean="0"/>
              <a:t>组合模式</a:t>
            </a:r>
            <a:r>
              <a:rPr lang="zh-CN" altLang="en-US" sz="1200" b="1" dirty="0"/>
              <a:t>为处理树形结构提供了一种较为完美的解决方案，它描述了如何将容器和叶子进行递归组合，使得用户在使用时无须对它们进行区分，可以一致地对待容器和叶子</a:t>
            </a:r>
            <a:endParaRPr lang="en-US" altLang="zh-CN" sz="12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242126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854030" y="71916"/>
            <a:ext cx="4888633" cy="938719"/>
          </a:xfrm>
          <a:prstGeom prst="rect">
            <a:avLst/>
          </a:prstGeom>
          <a:noFill/>
          <a:ln>
            <a:solidFill>
              <a:schemeClr val="tx1"/>
            </a:solidFill>
          </a:ln>
        </p:spPr>
        <p:txBody>
          <a:bodyPr wrap="square" rtlCol="0">
            <a:spAutoFit/>
          </a:bodyPr>
          <a:lstStyle/>
          <a:p>
            <a:r>
              <a:rPr lang="en-US" altLang="zh-CN" sz="1100" b="1" dirty="0"/>
              <a:t> </a:t>
            </a:r>
            <a:r>
              <a:rPr lang="en-US" altLang="zh-CN" sz="1100" b="1" dirty="0">
                <a:solidFill>
                  <a:srgbClr val="FF0000"/>
                </a:solidFill>
              </a:rPr>
              <a:t>Component</a:t>
            </a:r>
            <a:r>
              <a:rPr lang="zh-CN" altLang="en-US" sz="1100" b="1" dirty="0">
                <a:solidFill>
                  <a:srgbClr val="FF0000"/>
                </a:solidFill>
              </a:rPr>
              <a:t>（抽象构件</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smtClean="0"/>
              <a:t>它可以是接口或抽象类，为叶子构件和容器构件对象声明接口，在该角色中可以包含所有子类共有行为的声明和实现。在抽象构件中定义了访问及管理它的子构件的方法，如增加子构件、删除子构件、获取子构件等</a:t>
            </a:r>
            <a:endParaRPr lang="en-US" altLang="zh-CN" sz="1100" b="1" dirty="0" smtClean="0"/>
          </a:p>
        </p:txBody>
      </p:sp>
      <p:sp>
        <p:nvSpPr>
          <p:cNvPr id="8" name="文本框 7"/>
          <p:cNvSpPr txBox="1"/>
          <p:nvPr/>
        </p:nvSpPr>
        <p:spPr>
          <a:xfrm>
            <a:off x="111998" y="2642735"/>
            <a:ext cx="2305618" cy="769441"/>
          </a:xfrm>
          <a:prstGeom prst="rect">
            <a:avLst/>
          </a:prstGeom>
          <a:noFill/>
          <a:ln>
            <a:solidFill>
              <a:schemeClr val="tx1"/>
            </a:solidFill>
          </a:ln>
        </p:spPr>
        <p:txBody>
          <a:bodyPr wrap="square" rtlCol="0">
            <a:spAutoFit/>
          </a:bodyPr>
          <a:lstStyle/>
          <a:p>
            <a:r>
              <a:rPr lang="en-US" altLang="zh-CN" sz="1100" b="1" dirty="0">
                <a:solidFill>
                  <a:srgbClr val="FF0000"/>
                </a:solidFill>
              </a:rPr>
              <a:t>Leaf</a:t>
            </a:r>
            <a:r>
              <a:rPr lang="zh-CN" altLang="en-US" sz="1100" b="1" dirty="0">
                <a:solidFill>
                  <a:srgbClr val="FF0000"/>
                </a:solidFill>
              </a:rPr>
              <a:t>（叶子构件</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是组合中的</a:t>
            </a:r>
            <a:r>
              <a:rPr lang="zh-CN" altLang="en-US" sz="1100" b="1" dirty="0" smtClean="0"/>
              <a:t>叶子节点</a:t>
            </a:r>
            <a:r>
              <a:rPr lang="zh-CN" altLang="en-US" sz="1100" b="1" dirty="0"/>
              <a:t>对象，它没有子节点，用于继承或实现抽象构件</a:t>
            </a:r>
            <a:endParaRPr lang="en-US" altLang="zh-CN" sz="1100" b="1" dirty="0" smtClean="0"/>
          </a:p>
        </p:txBody>
      </p:sp>
      <p:sp>
        <p:nvSpPr>
          <p:cNvPr id="9" name="文本框 8"/>
          <p:cNvSpPr txBox="1"/>
          <p:nvPr/>
        </p:nvSpPr>
        <p:spPr>
          <a:xfrm>
            <a:off x="7225493" y="2185602"/>
            <a:ext cx="1849665" cy="1107996"/>
          </a:xfrm>
          <a:prstGeom prst="rect">
            <a:avLst/>
          </a:prstGeom>
          <a:noFill/>
          <a:ln>
            <a:solidFill>
              <a:schemeClr val="tx1"/>
            </a:solidFill>
          </a:ln>
        </p:spPr>
        <p:txBody>
          <a:bodyPr wrap="square" rtlCol="0">
            <a:spAutoFit/>
          </a:bodyPr>
          <a:lstStyle/>
          <a:p>
            <a:r>
              <a:rPr lang="fr-FR" altLang="zh-CN" sz="1100" b="1" dirty="0">
                <a:solidFill>
                  <a:srgbClr val="FF0000"/>
                </a:solidFill>
              </a:rPr>
              <a:t> Composite</a:t>
            </a:r>
            <a:r>
              <a:rPr lang="zh-CN" altLang="fr-FR" sz="1100" b="1" dirty="0">
                <a:solidFill>
                  <a:srgbClr val="FF0000"/>
                </a:solidFill>
              </a:rPr>
              <a:t>（容器构件</a:t>
            </a:r>
            <a:r>
              <a:rPr lang="zh-CN" altLang="fr-FR"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是组合中的分支节点对象，它有子节点，用于继承和实现抽象构件。它的主要作用是存储和管理子部件</a:t>
            </a:r>
            <a:endParaRPr lang="en-US" altLang="zh-CN" sz="1100" b="1" dirty="0" smtClean="0"/>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9644" y="1020082"/>
            <a:ext cx="6135957" cy="3915400"/>
          </a:xfrm>
          <a:prstGeom prst="rect">
            <a:avLst/>
          </a:prstGeom>
        </p:spPr>
      </p:pic>
    </p:spTree>
    <p:extLst>
      <p:ext uri="{BB962C8B-B14F-4D97-AF65-F5344CB8AC3E}">
        <p14:creationId xmlns:p14="http://schemas.microsoft.com/office/powerpoint/2010/main" val="207219508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75674" y="53395"/>
            <a:ext cx="6643197" cy="3748539"/>
          </a:xfrm>
          <a:prstGeom prst="rect">
            <a:avLst/>
          </a:prstGeom>
        </p:spPr>
      </p:pic>
      <p:sp>
        <p:nvSpPr>
          <p:cNvPr id="10" name="标题 4"/>
          <p:cNvSpPr txBox="1">
            <a:spLocks/>
          </p:cNvSpPr>
          <p:nvPr/>
        </p:nvSpPr>
        <p:spPr>
          <a:xfrm>
            <a:off x="2944348" y="3898316"/>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err="1" smtClean="0">
                <a:latin typeface="宋体" panose="02010600030101010101" pitchFamily="2" charset="-122"/>
                <a:ea typeface="宋体" panose="02010600030101010101" pitchFamily="2" charset="-122"/>
              </a:rPr>
              <a:t>AbstractFile</a:t>
            </a:r>
            <a:r>
              <a:rPr lang="zh-CN" altLang="en-US" sz="1200" b="1" dirty="0">
                <a:latin typeface="宋体" panose="02010600030101010101" pitchFamily="2" charset="-122"/>
                <a:ea typeface="宋体" panose="02010600030101010101" pitchFamily="2" charset="-122"/>
              </a:rPr>
              <a:t>充当抽象构件</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Folder</a:t>
            </a:r>
            <a:r>
              <a:rPr lang="zh-CN" altLang="en-US" sz="1200" b="1" dirty="0">
                <a:latin typeface="宋体" panose="02010600030101010101" pitchFamily="2" charset="-122"/>
                <a:ea typeface="宋体" panose="02010600030101010101" pitchFamily="2" charset="-122"/>
              </a:rPr>
              <a:t>充当容器构件</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smtClean="0">
                <a:latin typeface="宋体" panose="02010600030101010101" pitchFamily="2" charset="-122"/>
                <a:ea typeface="宋体" panose="02010600030101010101" pitchFamily="2" charset="-122"/>
              </a:rPr>
              <a:t>ImageFile</a:t>
            </a:r>
            <a:r>
              <a:rPr lang="zh-CN" altLang="en-US" sz="1200" b="1" dirty="0">
                <a:latin typeface="宋体" panose="02010600030101010101" pitchFamily="2" charset="-122"/>
                <a:ea typeface="宋体" panose="02010600030101010101" pitchFamily="2" charset="-122"/>
              </a:rPr>
              <a:t>、</a:t>
            </a:r>
            <a:r>
              <a:rPr lang="en-US" altLang="zh-CN" sz="1200" b="1" dirty="0" err="1">
                <a:latin typeface="宋体" panose="02010600030101010101" pitchFamily="2" charset="-122"/>
                <a:ea typeface="宋体" panose="02010600030101010101" pitchFamily="2" charset="-122"/>
              </a:rPr>
              <a:t>TextFile</a:t>
            </a:r>
            <a:r>
              <a:rPr lang="zh-CN" altLang="en-US" sz="1200" b="1" dirty="0">
                <a:latin typeface="宋体" panose="02010600030101010101" pitchFamily="2" charset="-122"/>
                <a:ea typeface="宋体" panose="02010600030101010101" pitchFamily="2" charset="-122"/>
              </a:rPr>
              <a:t>和</a:t>
            </a:r>
            <a:r>
              <a:rPr lang="en-US" altLang="zh-CN" sz="1200" b="1" dirty="0" err="1">
                <a:latin typeface="宋体" panose="02010600030101010101" pitchFamily="2" charset="-122"/>
                <a:ea typeface="宋体" panose="02010600030101010101" pitchFamily="2" charset="-122"/>
              </a:rPr>
              <a:t>VideoFile</a:t>
            </a:r>
            <a:r>
              <a:rPr lang="zh-CN" altLang="en-US" sz="1200" b="1" dirty="0">
                <a:latin typeface="宋体" panose="02010600030101010101" pitchFamily="2" charset="-122"/>
                <a:ea typeface="宋体" panose="02010600030101010101" pitchFamily="2" charset="-122"/>
              </a:rPr>
              <a:t>充当叶子构件类</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49747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871483" y="924454"/>
            <a:ext cx="7334078" cy="13849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t>客户端可以一致地使用一个组合结构或其中单个对象，</a:t>
            </a:r>
            <a:r>
              <a:rPr lang="zh-CN" altLang="en-US" sz="1400" dirty="0"/>
              <a:t>不必关心处理的是单个对象还是整个组合结构，简化了客户端</a:t>
            </a:r>
            <a:r>
              <a:rPr lang="zh-CN" altLang="en-US" sz="1400" dirty="0" smtClean="0"/>
              <a:t>代码</a:t>
            </a:r>
            <a:endParaRPr lang="en-US" altLang="zh-CN" sz="1400" dirty="0" smtClean="0"/>
          </a:p>
          <a:p>
            <a:pPr marL="285750" indent="-285750">
              <a:lnSpc>
                <a:spcPct val="150000"/>
              </a:lnSpc>
              <a:buFont typeface="Wingdings" panose="05000000000000000000" pitchFamily="2" charset="2"/>
              <a:buChar char="Ø"/>
            </a:pPr>
            <a:r>
              <a:rPr lang="zh-CN" altLang="en-US" sz="1400" dirty="0"/>
              <a:t>在组合模式中增加新的容器构件和叶子构件都很方便，</a:t>
            </a:r>
            <a:r>
              <a:rPr lang="zh-CN" altLang="en-US" sz="1400" b="1" dirty="0"/>
              <a:t>无须对现有类库进行任何修改，符合</a:t>
            </a:r>
            <a:r>
              <a:rPr lang="zh-CN" altLang="en-US" sz="1400" b="1" dirty="0" smtClean="0"/>
              <a:t>“开闭原则”</a:t>
            </a: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46</a:t>
            </a:fld>
            <a:endParaRPr lang="zh-CN" altLang="en-US" dirty="0">
              <a:solidFill>
                <a:prstClr val="black">
                  <a:tint val="75000"/>
                </a:prstClr>
              </a:solidFill>
            </a:endParaRPr>
          </a:p>
        </p:txBody>
      </p:sp>
      <p:sp>
        <p:nvSpPr>
          <p:cNvPr id="5" name="矩形 4"/>
          <p:cNvSpPr/>
          <p:nvPr/>
        </p:nvSpPr>
        <p:spPr>
          <a:xfrm>
            <a:off x="368155" y="94470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sp>
        <p:nvSpPr>
          <p:cNvPr id="6" name="矩形 5"/>
          <p:cNvSpPr/>
          <p:nvPr/>
        </p:nvSpPr>
        <p:spPr>
          <a:xfrm>
            <a:off x="871483" y="2669460"/>
            <a:ext cx="7467427" cy="138499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b="1" dirty="0"/>
              <a:t>在增加新构件时很难对容器中的构件类型进行限制。</a:t>
            </a:r>
            <a:r>
              <a:rPr lang="zh-CN" altLang="en-US" sz="1400" dirty="0"/>
              <a:t>有时候我们希望一个容器中只能有某些特定类型的对象，例如在某个文件夹中只能包含文本文件，使用组合模式时，不能依赖类型系统来施加这些约束，因为它们都来自于相同的抽象层，在这种情况下，必须通过在运行时进行类型检查来实现，这个实现过程较为复杂</a:t>
            </a:r>
            <a:endParaRPr lang="en-US" altLang="zh-CN" sz="1400" dirty="0" smtClean="0">
              <a:latin typeface="-apple-system"/>
            </a:endParaRPr>
          </a:p>
        </p:txBody>
      </p:sp>
      <p:sp>
        <p:nvSpPr>
          <p:cNvPr id="9" name="矩形 8"/>
          <p:cNvSpPr/>
          <p:nvPr/>
        </p:nvSpPr>
        <p:spPr>
          <a:xfrm>
            <a:off x="382306" y="2656893"/>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860598" y="947565"/>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74749" y="2656893"/>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组合</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70099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1166"/>
            <a:ext cx="2654243"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装饰</a:t>
            </a:r>
            <a:r>
              <a:rPr lang="zh-CN" altLang="en-US" sz="1800" dirty="0" smtClean="0">
                <a:latin typeface="微软雅黑" panose="020B0503020204020204" pitchFamily="34" charset="-122"/>
                <a:ea typeface="微软雅黑" panose="020B0503020204020204" pitchFamily="34" charset="-122"/>
              </a:rPr>
              <a:t>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47</a:t>
            </a:fld>
            <a:endParaRPr lang="zh-CN" altLang="en-US">
              <a:solidFill>
                <a:prstClr val="black">
                  <a:tint val="75000"/>
                </a:prstClr>
              </a:solidFill>
            </a:endParaRPr>
          </a:p>
        </p:txBody>
      </p:sp>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18607" y="323064"/>
            <a:ext cx="6718520" cy="4634057"/>
          </a:xfrm>
          <a:prstGeom prst="rect">
            <a:avLst/>
          </a:prstGeom>
        </p:spPr>
      </p:pic>
    </p:spTree>
    <p:extLst>
      <p:ext uri="{BB962C8B-B14F-4D97-AF65-F5344CB8AC3E}">
        <p14:creationId xmlns:p14="http://schemas.microsoft.com/office/powerpoint/2010/main" val="350978449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7392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装饰</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19638" y="456173"/>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在软件设计中，我们也有一种类似新房装修的技术可以对已有对象（新房）的功能进行扩展（装修），以获得更加符合用户需求的对象，使得对象具有更加强大的功能。这种技术对应于一种被称之为装饰模式的设计</a:t>
            </a:r>
            <a:r>
              <a:rPr lang="zh-CN" altLang="en-US" sz="1200" b="1" dirty="0" smtClean="0">
                <a:latin typeface="宋体" panose="02010600030101010101" pitchFamily="2" charset="-122"/>
                <a:ea typeface="宋体" panose="02010600030101010101" pitchFamily="2" charset="-122"/>
              </a:rPr>
              <a:t>模式。</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481" y="1248693"/>
            <a:ext cx="3883299" cy="3667125"/>
          </a:xfrm>
          <a:prstGeom prst="rect">
            <a:avLst/>
          </a:prstGeom>
        </p:spPr>
      </p:pic>
      <p:sp>
        <p:nvSpPr>
          <p:cNvPr id="9" name="标题 4"/>
          <p:cNvSpPr txBox="1">
            <a:spLocks/>
          </p:cNvSpPr>
          <p:nvPr/>
        </p:nvSpPr>
        <p:spPr>
          <a:xfrm>
            <a:off x="809798" y="1839922"/>
            <a:ext cx="3233334"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软件公司基于面向对象技术开发了一套图形界面构件库</a:t>
            </a:r>
            <a:r>
              <a:rPr lang="en-US" altLang="zh-CN" sz="1200" b="1" dirty="0" err="1">
                <a:latin typeface="宋体" panose="02010600030101010101" pitchFamily="2" charset="-122"/>
                <a:ea typeface="宋体" panose="02010600030101010101" pitchFamily="2" charset="-122"/>
              </a:rPr>
              <a:t>VisualComponent</a:t>
            </a:r>
            <a:r>
              <a:rPr lang="zh-CN" altLang="en-US" sz="1200" b="1" dirty="0">
                <a:latin typeface="宋体" panose="02010600030101010101" pitchFamily="2" charset="-122"/>
                <a:ea typeface="宋体" panose="02010600030101010101" pitchFamily="2" charset="-122"/>
              </a:rPr>
              <a:t>，该构件库提供了大量基本构件，如窗体、文本框、列表框等，由于在使用该构件库时，用户经常要求定制一些特效显示效果，如带滚动条的窗体、带黑色边框的文本框、既带滚动条又带黑色边框的列表框等等，因此经常需要对该构件库进行扩展以增强其功能</a:t>
            </a:r>
            <a:r>
              <a:rPr lang="zh-CN" altLang="en-US" sz="1200" b="1" dirty="0" smtClean="0">
                <a:latin typeface="宋体" panose="02010600030101010101" pitchFamily="2" charset="-122"/>
                <a:ea typeface="宋体" panose="02010600030101010101" pitchFamily="2" charset="-122"/>
              </a:rPr>
              <a:t>，如右图所示</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2841274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10694" y="0"/>
            <a:ext cx="7319024" cy="3139999"/>
          </a:xfrm>
          <a:prstGeom prst="rect">
            <a:avLst/>
          </a:prstGeom>
        </p:spPr>
      </p:pic>
      <p:sp>
        <p:nvSpPr>
          <p:cNvPr id="10" name="标题 4"/>
          <p:cNvSpPr txBox="1">
            <a:spLocks/>
          </p:cNvSpPr>
          <p:nvPr/>
        </p:nvSpPr>
        <p:spPr>
          <a:xfrm>
            <a:off x="1609457" y="3450657"/>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在抽象类</a:t>
            </a:r>
            <a:r>
              <a:rPr lang="en-US" altLang="zh-CN" sz="1200" b="1" dirty="0">
                <a:latin typeface="宋体" panose="02010600030101010101" pitchFamily="2" charset="-122"/>
                <a:ea typeface="宋体" panose="02010600030101010101" pitchFamily="2" charset="-122"/>
              </a:rPr>
              <a:t>Component</a:t>
            </a:r>
            <a:r>
              <a:rPr lang="zh-CN" altLang="en-US" sz="1200" b="1" dirty="0">
                <a:latin typeface="宋体" panose="02010600030101010101" pitchFamily="2" charset="-122"/>
                <a:ea typeface="宋体" panose="02010600030101010101" pitchFamily="2" charset="-122"/>
              </a:rPr>
              <a:t>中声明了抽象方法</a:t>
            </a:r>
            <a:r>
              <a:rPr lang="en-US" altLang="zh-CN" sz="1200" b="1" dirty="0">
                <a:latin typeface="宋体" panose="02010600030101010101" pitchFamily="2" charset="-122"/>
                <a:ea typeface="宋体" panose="02010600030101010101" pitchFamily="2" charset="-122"/>
              </a:rPr>
              <a:t>display()</a:t>
            </a:r>
            <a:r>
              <a:rPr lang="zh-CN" altLang="en-US" sz="1200" b="1" dirty="0">
                <a:latin typeface="宋体" panose="02010600030101010101" pitchFamily="2" charset="-122"/>
                <a:ea typeface="宋体" panose="02010600030101010101" pitchFamily="2" charset="-122"/>
              </a:rPr>
              <a:t>，其子类</a:t>
            </a:r>
            <a:r>
              <a:rPr lang="en-US" altLang="zh-CN" sz="1200" b="1" dirty="0" smtClean="0">
                <a:latin typeface="宋体" panose="02010600030101010101" pitchFamily="2" charset="-122"/>
                <a:ea typeface="宋体" panose="02010600030101010101" pitchFamily="2" charset="-122"/>
              </a:rPr>
              <a:t>Window</a:t>
            </a:r>
            <a:r>
              <a:rPr lang="zh-CN" altLang="en-US" sz="1200" b="1" dirty="0" smtClean="0">
                <a:latin typeface="宋体" panose="02010600030101010101" pitchFamily="2" charset="-122"/>
                <a:ea typeface="宋体" panose="02010600030101010101" pitchFamily="2" charset="-122"/>
              </a:rPr>
              <a:t>（窗体）、</a:t>
            </a:r>
            <a:r>
              <a:rPr lang="en-US" altLang="zh-CN" sz="1200" b="1" dirty="0" err="1" smtClean="0">
                <a:latin typeface="宋体" panose="02010600030101010101" pitchFamily="2" charset="-122"/>
                <a:ea typeface="宋体" panose="02010600030101010101" pitchFamily="2" charset="-122"/>
              </a:rPr>
              <a:t>TextBox</a:t>
            </a:r>
            <a:r>
              <a:rPr lang="zh-CN" altLang="en-US" sz="1200" b="1" dirty="0" smtClean="0">
                <a:latin typeface="宋体" panose="02010600030101010101" pitchFamily="2" charset="-122"/>
                <a:ea typeface="宋体" panose="02010600030101010101" pitchFamily="2" charset="-122"/>
              </a:rPr>
              <a:t>（文本框）等</a:t>
            </a:r>
            <a:r>
              <a:rPr lang="zh-CN" altLang="en-US" sz="1200" b="1" dirty="0">
                <a:latin typeface="宋体" panose="02010600030101010101" pitchFamily="2" charset="-122"/>
                <a:ea typeface="宋体" panose="02010600030101010101" pitchFamily="2" charset="-122"/>
              </a:rPr>
              <a:t>实现了</a:t>
            </a:r>
            <a:r>
              <a:rPr lang="en-US" altLang="zh-CN" sz="1200" b="1" dirty="0">
                <a:latin typeface="宋体" panose="02010600030101010101" pitchFamily="2" charset="-122"/>
                <a:ea typeface="宋体" panose="02010600030101010101" pitchFamily="2" charset="-122"/>
              </a:rPr>
              <a:t>display()</a:t>
            </a:r>
            <a:r>
              <a:rPr lang="zh-CN" altLang="en-US" sz="1200" b="1" dirty="0">
                <a:latin typeface="宋体" panose="02010600030101010101" pitchFamily="2" charset="-122"/>
                <a:ea typeface="宋体" panose="02010600030101010101" pitchFamily="2" charset="-122"/>
              </a:rPr>
              <a:t>方法，可以显示最简单的控件，再通过它们的子类来对功能进行扩展，例如，在</a:t>
            </a:r>
            <a:r>
              <a:rPr lang="en-US" altLang="zh-CN" sz="1200" b="1" dirty="0">
                <a:latin typeface="宋体" panose="02010600030101010101" pitchFamily="2" charset="-122"/>
                <a:ea typeface="宋体" panose="02010600030101010101" pitchFamily="2" charset="-122"/>
              </a:rPr>
              <a:t>Window</a:t>
            </a:r>
            <a:r>
              <a:rPr lang="zh-CN" altLang="en-US" sz="1200" b="1" dirty="0">
                <a:latin typeface="宋体" panose="02010600030101010101" pitchFamily="2" charset="-122"/>
                <a:ea typeface="宋体" panose="02010600030101010101" pitchFamily="2" charset="-122"/>
              </a:rPr>
              <a:t>的子类</a:t>
            </a:r>
            <a:r>
              <a:rPr lang="en-US" altLang="zh-CN" sz="1200" b="1" dirty="0" err="1">
                <a:latin typeface="宋体" panose="02010600030101010101" pitchFamily="2" charset="-122"/>
                <a:ea typeface="宋体" panose="02010600030101010101" pitchFamily="2" charset="-122"/>
              </a:rPr>
              <a:t>ScrollBarWindow</a:t>
            </a:r>
            <a:r>
              <a:rPr lang="zh-CN" altLang="en-US" sz="1200" b="1" dirty="0">
                <a:latin typeface="宋体" panose="02010600030101010101" pitchFamily="2" charset="-122"/>
                <a:ea typeface="宋体" panose="02010600030101010101" pitchFamily="2" charset="-122"/>
              </a:rPr>
              <a:t>、</a:t>
            </a:r>
            <a:r>
              <a:rPr lang="en-US" altLang="zh-CN" sz="1200" b="1" dirty="0" err="1">
                <a:latin typeface="宋体" panose="02010600030101010101" pitchFamily="2" charset="-122"/>
                <a:ea typeface="宋体" panose="02010600030101010101" pitchFamily="2" charset="-122"/>
              </a:rPr>
              <a:t>BlackBorderWindow</a:t>
            </a:r>
            <a:r>
              <a:rPr lang="zh-CN" altLang="en-US" sz="1200" b="1" dirty="0">
                <a:latin typeface="宋体" panose="02010600030101010101" pitchFamily="2" charset="-122"/>
                <a:ea typeface="宋体" panose="02010600030101010101" pitchFamily="2" charset="-122"/>
              </a:rPr>
              <a:t>中对</a:t>
            </a:r>
            <a:r>
              <a:rPr lang="en-US" altLang="zh-CN" sz="1200" b="1" dirty="0">
                <a:latin typeface="宋体" panose="02010600030101010101" pitchFamily="2" charset="-122"/>
                <a:ea typeface="宋体" panose="02010600030101010101" pitchFamily="2" charset="-122"/>
              </a:rPr>
              <a:t>Window</a:t>
            </a:r>
            <a:r>
              <a:rPr lang="zh-CN" altLang="en-US" sz="1200" b="1" dirty="0">
                <a:latin typeface="宋体" panose="02010600030101010101" pitchFamily="2" charset="-122"/>
                <a:ea typeface="宋体" panose="02010600030101010101" pitchFamily="2" charset="-122"/>
              </a:rPr>
              <a:t>中的</a:t>
            </a:r>
            <a:r>
              <a:rPr lang="en-US" altLang="zh-CN" sz="1200" b="1" dirty="0">
                <a:latin typeface="宋体" panose="02010600030101010101" pitchFamily="2" charset="-122"/>
                <a:ea typeface="宋体" panose="02010600030101010101" pitchFamily="2" charset="-122"/>
              </a:rPr>
              <a:t>display()</a:t>
            </a:r>
            <a:r>
              <a:rPr lang="zh-CN" altLang="en-US" sz="1200" b="1" dirty="0">
                <a:latin typeface="宋体" panose="02010600030101010101" pitchFamily="2" charset="-122"/>
                <a:ea typeface="宋体" panose="02010600030101010101" pitchFamily="2" charset="-122"/>
              </a:rPr>
              <a:t>方法进行扩展，分别实现带滚动条和带黑色边框的窗体；如果用户需要一个既带滚动条又带黑色边框的窗体，在</a:t>
            </a:r>
            <a:r>
              <a:rPr lang="zh-CN" altLang="en-US" sz="1200" b="1" dirty="0" smtClean="0">
                <a:latin typeface="宋体" panose="02010600030101010101" pitchFamily="2" charset="-122"/>
                <a:ea typeface="宋体" panose="02010600030101010101" pitchFamily="2" charset="-122"/>
              </a:rPr>
              <a:t>图中</a:t>
            </a:r>
            <a:r>
              <a:rPr lang="zh-CN" altLang="en-US" sz="1200" b="1" dirty="0">
                <a:latin typeface="宋体" panose="02010600030101010101" pitchFamily="2" charset="-122"/>
                <a:ea typeface="宋体" panose="02010600030101010101" pitchFamily="2" charset="-122"/>
              </a:rPr>
              <a:t>通过增加了一个新的类</a:t>
            </a:r>
            <a:r>
              <a:rPr lang="en-US" altLang="zh-CN" sz="1200" b="1" dirty="0" err="1">
                <a:latin typeface="宋体" panose="02010600030101010101" pitchFamily="2" charset="-122"/>
                <a:ea typeface="宋体" panose="02010600030101010101" pitchFamily="2" charset="-122"/>
              </a:rPr>
              <a:t>ScrollBarAndBlackBorderWindow</a:t>
            </a:r>
            <a:r>
              <a:rPr lang="zh-CN" altLang="en-US" sz="1200" b="1" dirty="0">
                <a:latin typeface="宋体" panose="02010600030101010101" pitchFamily="2" charset="-122"/>
                <a:ea typeface="宋体" panose="02010600030101010101" pitchFamily="2" charset="-122"/>
              </a:rPr>
              <a:t>来实现</a:t>
            </a:r>
            <a:endParaRPr lang="en-US" altLang="zh-CN" sz="1200" b="1" dirty="0">
              <a:latin typeface="宋体" panose="02010600030101010101" pitchFamily="2" charset="-122"/>
              <a:ea typeface="宋体" panose="02010600030101010101" pitchFamily="2" charset="-122"/>
            </a:endParaRPr>
          </a:p>
        </p:txBody>
      </p:sp>
      <p:sp>
        <p:nvSpPr>
          <p:cNvPr id="12" name="标题 4"/>
          <p:cNvSpPr txBox="1">
            <a:spLocks/>
          </p:cNvSpPr>
          <p:nvPr/>
        </p:nvSpPr>
        <p:spPr>
          <a:xfrm>
            <a:off x="1307996" y="3215939"/>
            <a:ext cx="7221956" cy="129599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100" b="1" dirty="0" smtClean="0">
                <a:latin typeface="宋体" panose="02010600030101010101" pitchFamily="2" charset="-122"/>
                <a:ea typeface="宋体" panose="02010600030101010101" pitchFamily="2" charset="-122"/>
              </a:rPr>
              <a:t>缺点：</a:t>
            </a:r>
            <a:endParaRPr lang="en-US" altLang="zh-CN" sz="1100" b="1" dirty="0" smtClean="0">
              <a:latin typeface="宋体" panose="02010600030101010101" pitchFamily="2" charset="-122"/>
              <a:ea typeface="宋体" panose="02010600030101010101" pitchFamily="2" charset="-122"/>
            </a:endParaRPr>
          </a:p>
          <a:p>
            <a:pPr>
              <a:lnSpc>
                <a:spcPct val="150000"/>
              </a:lnSpc>
            </a:pPr>
            <a:r>
              <a:rPr lang="zh-CN" altLang="en-US" sz="1100" b="1" dirty="0" smtClean="0">
                <a:latin typeface="宋体" panose="02010600030101010101" pitchFamily="2" charset="-122"/>
                <a:ea typeface="宋体" panose="02010600030101010101" pitchFamily="2" charset="-122"/>
              </a:rPr>
              <a:t>①</a:t>
            </a:r>
            <a:r>
              <a:rPr lang="zh-CN" altLang="en-US" sz="1100" b="1" dirty="0" smtClean="0">
                <a:latin typeface="黑体" panose="02010609060101010101" pitchFamily="49" charset="-122"/>
                <a:ea typeface="黑体" panose="02010609060101010101" pitchFamily="49" charset="-122"/>
              </a:rPr>
              <a:t>系统扩展麻烦，在某些编程语言中无法实现。</a:t>
            </a:r>
            <a:r>
              <a:rPr lang="zh-CN" altLang="en-US" sz="1100" dirty="0" smtClean="0">
                <a:latin typeface="黑体" panose="02010609060101010101" pitchFamily="49" charset="-122"/>
                <a:ea typeface="黑体" panose="02010609060101010101" pitchFamily="49" charset="-122"/>
              </a:rPr>
              <a:t>如</a:t>
            </a:r>
            <a:r>
              <a:rPr lang="en-US" altLang="zh-CN" sz="1100" dirty="0" smtClean="0">
                <a:latin typeface="黑体" panose="02010609060101010101" pitchFamily="49" charset="-122"/>
                <a:ea typeface="黑体" panose="02010609060101010101" pitchFamily="49" charset="-122"/>
              </a:rPr>
              <a:t>Java</a:t>
            </a:r>
            <a:r>
              <a:rPr lang="zh-CN" altLang="en-US" sz="1100" dirty="0" smtClean="0">
                <a:latin typeface="黑体" panose="02010609060101010101" pitchFamily="49" charset="-122"/>
                <a:ea typeface="黑体" panose="02010609060101010101" pitchFamily="49" charset="-122"/>
              </a:rPr>
              <a:t>、</a:t>
            </a:r>
            <a:r>
              <a:rPr lang="en-US" altLang="zh-CN" sz="1100" dirty="0" smtClean="0">
                <a:latin typeface="黑体" panose="02010609060101010101" pitchFamily="49" charset="-122"/>
                <a:ea typeface="黑体" panose="02010609060101010101" pitchFamily="49" charset="-122"/>
              </a:rPr>
              <a:t>C#</a:t>
            </a:r>
            <a:r>
              <a:rPr lang="zh-CN" altLang="en-US" sz="1100" dirty="0" smtClean="0">
                <a:latin typeface="黑体" panose="02010609060101010101" pitchFamily="49" charset="-122"/>
                <a:ea typeface="黑体" panose="02010609060101010101" pitchFamily="49" charset="-122"/>
              </a:rPr>
              <a:t>等都不支持多重类继承，因此在这些语言中无法通过继承来实现对来自多个父类的方法的重用。</a:t>
            </a:r>
            <a:endParaRPr lang="en-US" altLang="zh-CN" sz="1100" dirty="0" smtClean="0">
              <a:latin typeface="黑体" panose="02010609060101010101" pitchFamily="49" charset="-122"/>
              <a:ea typeface="黑体" panose="02010609060101010101" pitchFamily="49" charset="-122"/>
            </a:endParaRPr>
          </a:p>
          <a:p>
            <a:pPr>
              <a:lnSpc>
                <a:spcPct val="150000"/>
              </a:lnSpc>
            </a:pPr>
            <a:r>
              <a:rPr lang="zh-CN" altLang="en-US" sz="1100" b="1" dirty="0" smtClean="0">
                <a:latin typeface="宋体" panose="02010600030101010101" pitchFamily="2" charset="-122"/>
                <a:ea typeface="宋体" panose="02010600030101010101" pitchFamily="2" charset="-122"/>
              </a:rPr>
              <a:t>②</a:t>
            </a:r>
            <a:r>
              <a:rPr lang="zh-CN" altLang="en-US" sz="1100" b="1" dirty="0" smtClean="0">
                <a:latin typeface="黑体" panose="02010609060101010101" pitchFamily="49" charset="-122"/>
                <a:ea typeface="黑体" panose="02010609060101010101" pitchFamily="49" charset="-122"/>
              </a:rPr>
              <a:t>代码重复。</a:t>
            </a:r>
            <a:r>
              <a:rPr lang="zh-CN" altLang="en-US" sz="1100" dirty="0" smtClean="0">
                <a:latin typeface="黑体" panose="02010609060101010101" pitchFamily="49" charset="-122"/>
                <a:ea typeface="黑体" panose="02010609060101010101" pitchFamily="49" charset="-122"/>
              </a:rPr>
              <a:t>从图中我们可以看出，不只是窗体需要设置滚动条，文本框、列表框等都需要设置滚   </a:t>
            </a:r>
            <a:r>
              <a:rPr lang="en-US" altLang="zh-CN" sz="1100" dirty="0" smtClean="0">
                <a:latin typeface="黑体" panose="02010609060101010101" pitchFamily="49" charset="-122"/>
                <a:ea typeface="黑体" panose="02010609060101010101" pitchFamily="49" charset="-122"/>
              </a:rPr>
              <a:t>           </a:t>
            </a:r>
            <a:r>
              <a:rPr lang="zh-CN" altLang="en-US" sz="1100" dirty="0" smtClean="0">
                <a:latin typeface="黑体" panose="02010609060101010101" pitchFamily="49" charset="-122"/>
                <a:ea typeface="黑体" panose="02010609060101010101" pitchFamily="49" charset="-122"/>
              </a:rPr>
              <a:t>动条，因此在</a:t>
            </a:r>
            <a:r>
              <a:rPr lang="en-US" altLang="zh-CN" sz="1100" dirty="0" err="1" smtClean="0">
                <a:latin typeface="黑体" panose="02010609060101010101" pitchFamily="49" charset="-122"/>
                <a:ea typeface="黑体" panose="02010609060101010101" pitchFamily="49" charset="-122"/>
              </a:rPr>
              <a:t>ScrollBarWindow</a:t>
            </a:r>
            <a:r>
              <a:rPr lang="zh-CN" altLang="en-US" sz="1100" dirty="0" smtClean="0">
                <a:latin typeface="黑体" panose="02010609060101010101" pitchFamily="49" charset="-122"/>
                <a:ea typeface="黑体" panose="02010609060101010101" pitchFamily="49" charset="-122"/>
              </a:rPr>
              <a:t>等类中都包含用于增加滚动条的方法</a:t>
            </a:r>
            <a:r>
              <a:rPr lang="en-US" altLang="zh-CN" sz="1100" dirty="0" err="1" smtClean="0">
                <a:latin typeface="黑体" panose="02010609060101010101" pitchFamily="49" charset="-122"/>
                <a:ea typeface="黑体" panose="02010609060101010101" pitchFamily="49" charset="-122"/>
              </a:rPr>
              <a:t>setScrollBar</a:t>
            </a:r>
            <a:r>
              <a:rPr lang="en-US" altLang="zh-CN" sz="1100" dirty="0" smtClean="0">
                <a:latin typeface="黑体" panose="02010609060101010101" pitchFamily="49" charset="-122"/>
                <a:ea typeface="黑体" panose="02010609060101010101" pitchFamily="49" charset="-122"/>
              </a:rPr>
              <a:t>()</a:t>
            </a:r>
            <a:r>
              <a:rPr lang="zh-CN" altLang="en-US" sz="1100" dirty="0" smtClean="0">
                <a:latin typeface="黑体" panose="02010609060101010101" pitchFamily="49" charset="-122"/>
                <a:ea typeface="黑体" panose="02010609060101010101" pitchFamily="49" charset="-122"/>
              </a:rPr>
              <a:t>，该方法的具体实现过程基本相同，代码重复，不利于对系统进行修改和维护。</a:t>
            </a:r>
            <a:endParaRPr lang="en-US" altLang="zh-CN" sz="1100" dirty="0" smtClean="0">
              <a:latin typeface="黑体" panose="02010609060101010101" pitchFamily="49" charset="-122"/>
              <a:ea typeface="黑体" panose="02010609060101010101" pitchFamily="49" charset="-122"/>
            </a:endParaRPr>
          </a:p>
          <a:p>
            <a:pPr>
              <a:lnSpc>
                <a:spcPct val="150000"/>
              </a:lnSpc>
            </a:pPr>
            <a:r>
              <a:rPr lang="zh-CN" altLang="en-US" sz="1100" dirty="0">
                <a:latin typeface="黑体" panose="02010609060101010101" pitchFamily="49" charset="-122"/>
                <a:ea typeface="黑体" panose="02010609060101010101" pitchFamily="49" charset="-122"/>
              </a:rPr>
              <a:t>③</a:t>
            </a:r>
            <a:r>
              <a:rPr lang="zh-CN" altLang="en-US" sz="1100" b="1" dirty="0">
                <a:latin typeface="黑体" panose="02010609060101010101" pitchFamily="49" charset="-122"/>
                <a:ea typeface="黑体" panose="02010609060101010101" pitchFamily="49" charset="-122"/>
              </a:rPr>
              <a:t>系统庞大，类的数目非常多。</a:t>
            </a:r>
            <a:endParaRPr lang="en-US" altLang="zh-CN" sz="1100" b="1" dirty="0" smtClean="0">
              <a:latin typeface="黑体" panose="02010609060101010101" pitchFamily="49" charset="-122"/>
              <a:ea typeface="黑体" panose="02010609060101010101" pitchFamily="49" charset="-122"/>
            </a:endParaRPr>
          </a:p>
          <a:p>
            <a:pPr>
              <a:lnSpc>
                <a:spcPct val="150000"/>
              </a:lnSpc>
            </a:pPr>
            <a:endParaRPr lang="en-US" altLang="zh-CN" sz="1200" b="1" dirty="0">
              <a:latin typeface="宋体" panose="02010600030101010101" pitchFamily="2" charset="-122"/>
              <a:ea typeface="宋体" panose="02010600030101010101" pitchFamily="2" charset="-122"/>
            </a:endParaRPr>
          </a:p>
          <a:p>
            <a:pPr>
              <a:lnSpc>
                <a:spcPct val="150000"/>
              </a:lnSpc>
            </a:pPr>
            <a:endParaRPr lang="en-US" altLang="zh-CN" sz="1200"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01469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创建</a:t>
            </a:r>
            <a:r>
              <a:rPr lang="zh-CN" altLang="en-US" sz="1800" dirty="0" smtClean="0">
                <a:latin typeface="微软雅黑" panose="020B0503020204020204" pitchFamily="34" charset="-122"/>
                <a:ea typeface="微软雅黑" panose="020B0503020204020204" pitchFamily="34" charset="-122"/>
              </a:rPr>
              <a:t>型模式小结</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内容占位符 2"/>
          <p:cNvSpPr txBox="1">
            <a:spLocks/>
          </p:cNvSpPr>
          <p:nvPr/>
        </p:nvSpPr>
        <p:spPr>
          <a:xfrm>
            <a:off x="1065498" y="599432"/>
            <a:ext cx="6407124" cy="551737"/>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zh-CN" altLang="en-US" sz="1600" dirty="0" smtClean="0"/>
              <a:t>创建型模式用于</a:t>
            </a:r>
            <a:r>
              <a:rPr lang="zh-CN" altLang="en-US" sz="1600" dirty="0"/>
              <a:t>描述</a:t>
            </a:r>
            <a:r>
              <a:rPr lang="zh-CN" altLang="en-US" sz="1600" dirty="0">
                <a:solidFill>
                  <a:srgbClr val="FF0000"/>
                </a:solidFill>
              </a:rPr>
              <a:t>“怎么创建对象”</a:t>
            </a:r>
            <a:r>
              <a:rPr lang="zh-CN" altLang="en-US" sz="1600" dirty="0"/>
              <a:t>。它的主要特点是“将对象的创建与使用分离</a:t>
            </a:r>
            <a:r>
              <a:rPr lang="zh-CN" altLang="en-US" sz="1600" dirty="0" smtClean="0"/>
              <a:t>”</a:t>
            </a:r>
            <a:endParaRPr lang="zh-CN" altLang="en-US" sz="1600" dirty="0"/>
          </a:p>
        </p:txBody>
      </p:sp>
      <p:graphicFrame>
        <p:nvGraphicFramePr>
          <p:cNvPr id="10" name="表格 9"/>
          <p:cNvGraphicFramePr>
            <a:graphicFrameLocks noGrp="1"/>
          </p:cNvGraphicFramePr>
          <p:nvPr>
            <p:extLst>
              <p:ext uri="{D42A27DB-BD31-4B8C-83A1-F6EECF244321}">
                <p14:modId xmlns:p14="http://schemas.microsoft.com/office/powerpoint/2010/main" val="42150355"/>
              </p:ext>
            </p:extLst>
          </p:nvPr>
        </p:nvGraphicFramePr>
        <p:xfrm>
          <a:off x="1086786" y="1518157"/>
          <a:ext cx="7016758" cy="3200400"/>
        </p:xfrm>
        <a:graphic>
          <a:graphicData uri="http://schemas.openxmlformats.org/drawingml/2006/table">
            <a:tbl>
              <a:tblPr firstRow="1" bandRow="1">
                <a:tableStyleId>{5C22544A-7EE6-4342-B048-85BDC9FD1C3A}</a:tableStyleId>
              </a:tblPr>
              <a:tblGrid>
                <a:gridCol w="1527035"/>
                <a:gridCol w="3931365"/>
                <a:gridCol w="1558358"/>
              </a:tblGrid>
              <a:tr h="248988">
                <a:tc>
                  <a:txBody>
                    <a:bodyPr/>
                    <a:lstStyle/>
                    <a:p>
                      <a:pPr algn="ctr"/>
                      <a:r>
                        <a:rPr lang="zh-CN" altLang="en-US" sz="1200" dirty="0" smtClean="0">
                          <a:latin typeface="宋体" panose="02010600030101010101" pitchFamily="2" charset="-122"/>
                          <a:ea typeface="宋体" panose="02010600030101010101" pitchFamily="2" charset="-122"/>
                        </a:rPr>
                        <a:t>创建型模式名称</a:t>
                      </a:r>
                      <a:endParaRPr lang="zh-CN" altLang="en-US" sz="1200" dirty="0">
                        <a:latin typeface="宋体" panose="02010600030101010101" pitchFamily="2" charset="-122"/>
                        <a:ea typeface="宋体" panose="02010600030101010101" pitchFamily="2" charset="-122"/>
                      </a:endParaRPr>
                    </a:p>
                  </a:txBody>
                  <a:tcPr/>
                </a:tc>
                <a:tc>
                  <a:txBody>
                    <a:bodyPr/>
                    <a:lstStyle/>
                    <a:p>
                      <a:pPr algn="ctr"/>
                      <a:r>
                        <a:rPr lang="zh-CN" altLang="en-US" sz="1200" dirty="0" smtClean="0">
                          <a:latin typeface="宋体" panose="02010600030101010101" pitchFamily="2" charset="-122"/>
                          <a:ea typeface="宋体" panose="02010600030101010101" pitchFamily="2" charset="-122"/>
                        </a:rPr>
                        <a:t>定义</a:t>
                      </a:r>
                      <a:endParaRPr lang="zh-CN" altLang="en-US" sz="1200" dirty="0">
                        <a:latin typeface="宋体" panose="02010600030101010101" pitchFamily="2" charset="-122"/>
                        <a:ea typeface="宋体" panose="02010600030101010101" pitchFamily="2" charset="-122"/>
                      </a:endParaRPr>
                    </a:p>
                  </a:txBody>
                  <a:tcPr/>
                </a:tc>
                <a:tc>
                  <a:txBody>
                    <a:bodyPr/>
                    <a:lstStyle/>
                    <a:p>
                      <a:pPr algn="ctr"/>
                      <a:r>
                        <a:rPr lang="zh-CN" altLang="en-US" sz="1200" dirty="0" smtClean="0">
                          <a:latin typeface="宋体" panose="02010600030101010101" pitchFamily="2" charset="-122"/>
                          <a:ea typeface="宋体" panose="02010600030101010101" pitchFamily="2" charset="-122"/>
                        </a:rPr>
                        <a:t>类型</a:t>
                      </a:r>
                      <a:endParaRPr lang="zh-CN" altLang="en-US" sz="1200" dirty="0">
                        <a:latin typeface="宋体" panose="02010600030101010101" pitchFamily="2" charset="-122"/>
                        <a:ea typeface="宋体" panose="02010600030101010101" pitchFamily="2" charset="-122"/>
                      </a:endParaRPr>
                    </a:p>
                  </a:txBody>
                  <a:tcPr/>
                </a:tc>
              </a:tr>
              <a:tr h="423280">
                <a:tc>
                  <a:txBody>
                    <a:bodyPr/>
                    <a:lstStyle/>
                    <a:p>
                      <a:pPr algn="ctr"/>
                      <a:r>
                        <a:rPr lang="zh-CN" altLang="en-US" sz="1200" b="1" dirty="0" smtClean="0">
                          <a:latin typeface="宋体" panose="02010600030101010101" pitchFamily="2" charset="-122"/>
                          <a:ea typeface="宋体" panose="02010600030101010101" pitchFamily="2" charset="-122"/>
                        </a:rPr>
                        <a:t>简单工厂模式</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b="0" dirty="0" smtClean="0">
                          <a:latin typeface="宋体" panose="02010600030101010101" pitchFamily="2" charset="-122"/>
                          <a:ea typeface="宋体" panose="02010600030101010101" pitchFamily="2" charset="-122"/>
                        </a:rPr>
                        <a:t>定义一个工厂类，它可以根据参数的不同返回不同类的实例，被创建的实例通常都具有共同的父类</a:t>
                      </a:r>
                      <a:endParaRPr lang="zh-CN" altLang="en-US" sz="1200" b="0" dirty="0">
                        <a:latin typeface="宋体" panose="02010600030101010101" pitchFamily="2" charset="-122"/>
                        <a:ea typeface="宋体" panose="02010600030101010101" pitchFamily="2" charset="-122"/>
                      </a:endParaRPr>
                    </a:p>
                  </a:txBody>
                  <a:tcPr/>
                </a:tc>
                <a:tc>
                  <a:txBody>
                    <a:bodyPr/>
                    <a:lstStyle/>
                    <a:p>
                      <a:r>
                        <a:rPr lang="zh-CN" altLang="en-US" sz="1200" b="0" dirty="0" smtClean="0">
                          <a:latin typeface="宋体" panose="02010600030101010101" pitchFamily="2" charset="-122"/>
                          <a:ea typeface="宋体" panose="02010600030101010101" pitchFamily="2" charset="-122"/>
                        </a:rPr>
                        <a:t>类创建型模式</a:t>
                      </a:r>
                      <a:endParaRPr lang="zh-CN" altLang="en-US" sz="1200" b="0" dirty="0">
                        <a:latin typeface="宋体" panose="02010600030101010101" pitchFamily="2" charset="-122"/>
                        <a:ea typeface="宋体" panose="02010600030101010101" pitchFamily="2" charset="-122"/>
                      </a:endParaRPr>
                    </a:p>
                  </a:txBody>
                  <a:tcPr/>
                </a:tc>
              </a:tr>
              <a:tr h="248988">
                <a:tc>
                  <a:txBody>
                    <a:bodyPr/>
                    <a:lstStyle/>
                    <a:p>
                      <a:pPr algn="ctr"/>
                      <a:r>
                        <a:rPr lang="zh-CN" altLang="en-US" sz="1200" b="1" dirty="0" smtClean="0">
                          <a:latin typeface="宋体" panose="02010600030101010101" pitchFamily="2" charset="-122"/>
                          <a:ea typeface="宋体" panose="02010600030101010101" pitchFamily="2" charset="-122"/>
                        </a:rPr>
                        <a:t>工厂方法模式</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b="0" dirty="0" smtClean="0">
                          <a:latin typeface="宋体" panose="02010600030101010101" pitchFamily="2" charset="-122"/>
                          <a:ea typeface="宋体" panose="02010600030101010101" pitchFamily="2" charset="-122"/>
                        </a:rPr>
                        <a:t>定义一个用于创建对象的接口，让子类决定将哪一个类实例化。工厂方法模式让一个类的实例化延迟到其子类</a:t>
                      </a:r>
                      <a:endParaRPr lang="zh-CN" altLang="en-US" sz="1200" b="0" dirty="0">
                        <a:latin typeface="宋体" panose="02010600030101010101" pitchFamily="2" charset="-122"/>
                        <a:ea typeface="宋体" panose="02010600030101010101" pitchFamily="2" charset="-122"/>
                      </a:endParaRPr>
                    </a:p>
                  </a:txBody>
                  <a:tcPr/>
                </a:tc>
                <a:tc>
                  <a:txBody>
                    <a:bodyPr/>
                    <a:lstStyle/>
                    <a:p>
                      <a:r>
                        <a:rPr lang="zh-CN" altLang="en-US" sz="1200" b="0" dirty="0" smtClean="0">
                          <a:latin typeface="宋体" panose="02010600030101010101" pitchFamily="2" charset="-122"/>
                          <a:ea typeface="宋体" panose="02010600030101010101" pitchFamily="2" charset="-122"/>
                        </a:rPr>
                        <a:t>类创建型模式</a:t>
                      </a:r>
                      <a:endParaRPr lang="zh-CN" altLang="en-US" sz="1200" b="0" dirty="0">
                        <a:latin typeface="宋体" panose="02010600030101010101" pitchFamily="2" charset="-122"/>
                        <a:ea typeface="宋体" panose="02010600030101010101" pitchFamily="2" charset="-122"/>
                      </a:endParaRPr>
                    </a:p>
                  </a:txBody>
                  <a:tcPr/>
                </a:tc>
              </a:tr>
              <a:tr h="353386">
                <a:tc>
                  <a:txBody>
                    <a:bodyPr/>
                    <a:lstStyle/>
                    <a:p>
                      <a:pPr algn="ctr"/>
                      <a:r>
                        <a:rPr lang="zh-CN" altLang="en-US" sz="1200" b="1" dirty="0" smtClean="0">
                          <a:latin typeface="宋体" panose="02010600030101010101" pitchFamily="2" charset="-122"/>
                          <a:ea typeface="宋体" panose="02010600030101010101" pitchFamily="2" charset="-122"/>
                        </a:rPr>
                        <a:t>抽象工厂模式</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dirty="0" smtClean="0">
                          <a:latin typeface="宋体" panose="02010600030101010101" pitchFamily="2" charset="-122"/>
                          <a:ea typeface="宋体" panose="02010600030101010101" pitchFamily="2" charset="-122"/>
                        </a:rPr>
                        <a:t>提供一个创建一系列相关或相互依赖对象的接口，而无须指定它们具体的类</a:t>
                      </a:r>
                      <a:endParaRPr lang="zh-CN" altLang="en-US" sz="1200" dirty="0">
                        <a:latin typeface="宋体" panose="02010600030101010101" pitchFamily="2" charset="-122"/>
                        <a:ea typeface="宋体" panose="02010600030101010101" pitchFamily="2" charset="-122"/>
                      </a:endParaRPr>
                    </a:p>
                  </a:txBody>
                  <a:tcPr/>
                </a:tc>
                <a:tc>
                  <a:txBody>
                    <a:bodyPr/>
                    <a:lstStyle/>
                    <a:p>
                      <a:r>
                        <a:rPr lang="zh-CN" altLang="en-US" sz="1200" dirty="0" smtClean="0">
                          <a:latin typeface="宋体" panose="02010600030101010101" pitchFamily="2" charset="-122"/>
                          <a:ea typeface="宋体" panose="02010600030101010101" pitchFamily="2" charset="-122"/>
                        </a:rPr>
                        <a:t>对象创建型模式</a:t>
                      </a:r>
                      <a:endParaRPr lang="zh-CN" altLang="en-US" sz="1200" dirty="0">
                        <a:latin typeface="宋体" panose="02010600030101010101" pitchFamily="2" charset="-122"/>
                        <a:ea typeface="宋体" panose="02010600030101010101" pitchFamily="2" charset="-122"/>
                      </a:endParaRPr>
                    </a:p>
                  </a:txBody>
                  <a:tcPr/>
                </a:tc>
              </a:tr>
              <a:tr h="423280">
                <a:tc>
                  <a:txBody>
                    <a:bodyPr/>
                    <a:lstStyle/>
                    <a:p>
                      <a:pPr algn="ctr"/>
                      <a:r>
                        <a:rPr lang="zh-CN" altLang="en-US" sz="1200" b="1" dirty="0" smtClean="0">
                          <a:latin typeface="宋体" panose="02010600030101010101" pitchFamily="2" charset="-122"/>
                          <a:ea typeface="宋体" panose="02010600030101010101" pitchFamily="2" charset="-122"/>
                        </a:rPr>
                        <a:t>单例模式</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dirty="0" smtClean="0">
                          <a:latin typeface="宋体" panose="02010600030101010101" pitchFamily="2" charset="-122"/>
                          <a:ea typeface="宋体" panose="02010600030101010101" pitchFamily="2" charset="-122"/>
                        </a:rPr>
                        <a:t>确保某一个类只有一个实例，而且自行实例化并向整个系统提供这个实例，这个类称为单例类，它提供全局访问的方法</a:t>
                      </a:r>
                      <a:endParaRPr lang="zh-CN" altLang="en-US" sz="1200" dirty="0">
                        <a:latin typeface="宋体" panose="02010600030101010101" pitchFamily="2" charset="-122"/>
                        <a:ea typeface="宋体" panose="02010600030101010101" pitchFamily="2" charset="-122"/>
                      </a:endParaRPr>
                    </a:p>
                  </a:txBody>
                  <a:tcPr/>
                </a:tc>
                <a:tc>
                  <a:txBody>
                    <a:bodyPr/>
                    <a:lstStyle/>
                    <a:p>
                      <a:r>
                        <a:rPr lang="zh-CN" altLang="en-US" sz="1200" dirty="0" smtClean="0">
                          <a:latin typeface="宋体" panose="02010600030101010101" pitchFamily="2" charset="-122"/>
                          <a:ea typeface="宋体" panose="02010600030101010101" pitchFamily="2" charset="-122"/>
                        </a:rPr>
                        <a:t>对象创建型模式</a:t>
                      </a:r>
                      <a:endParaRPr lang="zh-CN" altLang="en-US" sz="1200" dirty="0">
                        <a:latin typeface="宋体" panose="02010600030101010101" pitchFamily="2" charset="-122"/>
                        <a:ea typeface="宋体" panose="02010600030101010101" pitchFamily="2" charset="-122"/>
                      </a:endParaRPr>
                    </a:p>
                  </a:txBody>
                  <a:tcPr/>
                </a:tc>
              </a:tr>
              <a:tr h="248988">
                <a:tc>
                  <a:txBody>
                    <a:bodyPr/>
                    <a:lstStyle/>
                    <a:p>
                      <a:pPr algn="ctr"/>
                      <a:r>
                        <a:rPr lang="zh-CN" altLang="en-US" sz="1200" b="1" dirty="0" smtClean="0">
                          <a:latin typeface="宋体" panose="02010600030101010101" pitchFamily="2" charset="-122"/>
                          <a:ea typeface="宋体" panose="02010600030101010101" pitchFamily="2" charset="-122"/>
                        </a:rPr>
                        <a:t>原型模式</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dirty="0" smtClean="0">
                          <a:latin typeface="宋体" panose="02010600030101010101" pitchFamily="2" charset="-122"/>
                          <a:ea typeface="宋体" panose="02010600030101010101" pitchFamily="2" charset="-122"/>
                        </a:rPr>
                        <a:t>使用原型实例指定创建对象的种类，并且通过拷贝这些原型创建新的对象</a:t>
                      </a:r>
                      <a:endParaRPr lang="zh-CN" altLang="en-US" sz="1200" dirty="0">
                        <a:latin typeface="宋体" panose="02010600030101010101" pitchFamily="2" charset="-122"/>
                        <a:ea typeface="宋体" panose="02010600030101010101" pitchFamily="2" charset="-122"/>
                      </a:endParaRPr>
                    </a:p>
                  </a:txBody>
                  <a:tcPr/>
                </a:tc>
                <a:tc>
                  <a:txBody>
                    <a:bodyPr/>
                    <a:lstStyle/>
                    <a:p>
                      <a:r>
                        <a:rPr lang="zh-CN" altLang="en-US" sz="1200" dirty="0" smtClean="0">
                          <a:latin typeface="宋体" panose="02010600030101010101" pitchFamily="2" charset="-122"/>
                          <a:ea typeface="宋体" panose="02010600030101010101" pitchFamily="2" charset="-122"/>
                        </a:rPr>
                        <a:t>对象创建型模式</a:t>
                      </a:r>
                      <a:endParaRPr lang="zh-CN" altLang="en-US" sz="1200" dirty="0">
                        <a:latin typeface="宋体" panose="02010600030101010101" pitchFamily="2" charset="-122"/>
                        <a:ea typeface="宋体" panose="02010600030101010101" pitchFamily="2" charset="-122"/>
                      </a:endParaRPr>
                    </a:p>
                  </a:txBody>
                  <a:tcPr/>
                </a:tc>
              </a:tr>
              <a:tr h="353386">
                <a:tc>
                  <a:txBody>
                    <a:bodyPr/>
                    <a:lstStyle/>
                    <a:p>
                      <a:pPr algn="ctr"/>
                      <a:r>
                        <a:rPr lang="zh-CN" altLang="en-US" sz="1200" b="1" dirty="0" smtClean="0">
                          <a:latin typeface="宋体" panose="02010600030101010101" pitchFamily="2" charset="-122"/>
                          <a:ea typeface="宋体" panose="02010600030101010101" pitchFamily="2" charset="-122"/>
                        </a:rPr>
                        <a:t>建造者模式</a:t>
                      </a:r>
                      <a:endParaRPr lang="zh-CN" altLang="en-US" sz="1200" b="1" dirty="0">
                        <a:latin typeface="宋体" panose="02010600030101010101" pitchFamily="2" charset="-122"/>
                        <a:ea typeface="宋体" panose="02010600030101010101" pitchFamily="2" charset="-122"/>
                      </a:endParaRPr>
                    </a:p>
                  </a:txBody>
                  <a:tcPr anchor="ctr"/>
                </a:tc>
                <a:tc>
                  <a:txBody>
                    <a:bodyPr/>
                    <a:lstStyle/>
                    <a:p>
                      <a:r>
                        <a:rPr lang="zh-CN" altLang="en-US" sz="1200" dirty="0" smtClean="0">
                          <a:latin typeface="宋体" panose="02010600030101010101" pitchFamily="2" charset="-122"/>
                          <a:ea typeface="宋体" panose="02010600030101010101" pitchFamily="2" charset="-122"/>
                        </a:rPr>
                        <a:t>将一个复杂对象的构建与它的表示分离，使得同样的构建过程可以创建不同的表示</a:t>
                      </a:r>
                      <a:endParaRPr lang="zh-CN" altLang="en-US" sz="1200" dirty="0">
                        <a:latin typeface="宋体" panose="02010600030101010101" pitchFamily="2" charset="-122"/>
                        <a:ea typeface="宋体" panose="02010600030101010101" pitchFamily="2" charset="-122"/>
                      </a:endParaRPr>
                    </a:p>
                  </a:txBody>
                  <a:tcPr/>
                </a:tc>
                <a:tc>
                  <a:txBody>
                    <a:bodyPr/>
                    <a:lstStyle/>
                    <a:p>
                      <a:r>
                        <a:rPr lang="zh-CN" altLang="en-US" sz="1200" dirty="0" smtClean="0">
                          <a:latin typeface="宋体" panose="02010600030101010101" pitchFamily="2" charset="-122"/>
                          <a:ea typeface="宋体" panose="02010600030101010101" pitchFamily="2" charset="-122"/>
                        </a:rPr>
                        <a:t>对象创建型模式</a:t>
                      </a:r>
                      <a:endParaRPr lang="zh-CN" altLang="en-US" sz="1200" dirty="0">
                        <a:latin typeface="宋体" panose="02010600030101010101" pitchFamily="2" charset="-122"/>
                        <a:ea typeface="宋体" panose="02010600030101010101" pitchFamily="2" charset="-122"/>
                      </a:endParaRPr>
                    </a:p>
                  </a:txBody>
                  <a:tcPr/>
                </a:tc>
              </a:tr>
            </a:tbl>
          </a:graphicData>
        </a:graphic>
      </p:graphicFrame>
    </p:spTree>
    <p:extLst>
      <p:ext uri="{BB962C8B-B14F-4D97-AF65-F5344CB8AC3E}">
        <p14:creationId xmlns:p14="http://schemas.microsoft.com/office/powerpoint/2010/main" val="2456949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22974" y="131437"/>
            <a:ext cx="4953000" cy="4867275"/>
          </a:xfrm>
          <a:prstGeom prst="rect">
            <a:avLst/>
          </a:prstGeom>
        </p:spPr>
      </p:pic>
      <p:sp>
        <p:nvSpPr>
          <p:cNvPr id="6" name="文本框 5"/>
          <p:cNvSpPr txBox="1"/>
          <p:nvPr/>
        </p:nvSpPr>
        <p:spPr>
          <a:xfrm>
            <a:off x="7018585" y="1020082"/>
            <a:ext cx="1986798" cy="1954381"/>
          </a:xfrm>
          <a:prstGeom prst="rect">
            <a:avLst/>
          </a:prstGeom>
          <a:noFill/>
          <a:ln>
            <a:solidFill>
              <a:schemeClr val="tx1"/>
            </a:solidFill>
          </a:ln>
        </p:spPr>
        <p:txBody>
          <a:bodyPr wrap="square" rtlCol="0">
            <a:spAutoFit/>
          </a:bodyPr>
          <a:lstStyle/>
          <a:p>
            <a:r>
              <a:rPr lang="en-US" altLang="zh-CN" sz="1100" b="1" dirty="0">
                <a:solidFill>
                  <a:srgbClr val="FF0000"/>
                </a:solidFill>
              </a:rPr>
              <a:t>Decorator</a:t>
            </a:r>
            <a:r>
              <a:rPr lang="zh-CN" altLang="en-US" sz="1100" b="1" dirty="0">
                <a:solidFill>
                  <a:srgbClr val="FF0000"/>
                </a:solidFill>
              </a:rPr>
              <a:t>（抽象装饰类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它也是抽象构件类的子类，用于给具体构件增加职责</a:t>
            </a:r>
            <a:r>
              <a:rPr lang="zh-CN" altLang="en-US" sz="1100" b="1" dirty="0" smtClean="0"/>
              <a:t>，具体</a:t>
            </a:r>
            <a:r>
              <a:rPr lang="zh-CN" altLang="en-US" sz="1100" b="1" dirty="0"/>
              <a:t>职责在其子类中实现</a:t>
            </a:r>
            <a:r>
              <a:rPr lang="zh-CN" altLang="en-US" sz="1100" b="1" dirty="0" smtClean="0"/>
              <a:t>。</a:t>
            </a:r>
            <a:endParaRPr lang="en-US" altLang="zh-CN" sz="1100" b="1" dirty="0" smtClean="0"/>
          </a:p>
          <a:p>
            <a:endParaRPr lang="en-US" altLang="zh-CN" sz="1100" b="1" dirty="0"/>
          </a:p>
          <a:p>
            <a:r>
              <a:rPr lang="zh-CN" altLang="en-US" sz="1100" b="1" dirty="0" smtClean="0"/>
              <a:t>它</a:t>
            </a:r>
            <a:r>
              <a:rPr lang="zh-CN" altLang="en-US" sz="1100" b="1" dirty="0"/>
              <a:t>维护一个指向抽象构件对象的引用，通过该引用可以调用装饰之前构件对象的方法，并通过其子类扩展该方法，以达到装饰的目的。</a:t>
            </a:r>
            <a:endParaRPr lang="en-US" altLang="zh-CN" sz="1100" b="1" dirty="0" smtClean="0"/>
          </a:p>
        </p:txBody>
      </p:sp>
      <p:sp>
        <p:nvSpPr>
          <p:cNvPr id="7" name="文本框 6"/>
          <p:cNvSpPr txBox="1"/>
          <p:nvPr/>
        </p:nvSpPr>
        <p:spPr>
          <a:xfrm>
            <a:off x="199446" y="0"/>
            <a:ext cx="2730639" cy="1277273"/>
          </a:xfrm>
          <a:prstGeom prst="rect">
            <a:avLst/>
          </a:prstGeom>
          <a:noFill/>
          <a:ln>
            <a:solidFill>
              <a:schemeClr val="tx1"/>
            </a:solidFill>
          </a:ln>
        </p:spPr>
        <p:txBody>
          <a:bodyPr wrap="square" rtlCol="0">
            <a:spAutoFit/>
          </a:bodyPr>
          <a:lstStyle/>
          <a:p>
            <a:r>
              <a:rPr lang="en-US" altLang="zh-CN" sz="1100" b="1" dirty="0"/>
              <a:t> </a:t>
            </a:r>
            <a:r>
              <a:rPr lang="en-US" altLang="zh-CN" sz="1100" b="1" dirty="0">
                <a:solidFill>
                  <a:srgbClr val="FF0000"/>
                </a:solidFill>
              </a:rPr>
              <a:t>Component</a:t>
            </a:r>
            <a:r>
              <a:rPr lang="zh-CN" altLang="en-US" sz="1100" b="1" dirty="0">
                <a:solidFill>
                  <a:srgbClr val="FF0000"/>
                </a:solidFill>
              </a:rPr>
              <a:t>（抽象构件</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它是具体构件和抽象装饰类的共同父类，声明了在具体构件中实现的业务方法，它的引入可以使客户端以一致的方式处理未被装饰的对象以及装饰之后的对象，实现客户端的透明操作。</a:t>
            </a:r>
            <a:endParaRPr lang="en-US" altLang="zh-CN" sz="1100" b="1" dirty="0" smtClean="0"/>
          </a:p>
        </p:txBody>
      </p:sp>
      <p:sp>
        <p:nvSpPr>
          <p:cNvPr id="8" name="文本框 7"/>
          <p:cNvSpPr txBox="1"/>
          <p:nvPr/>
        </p:nvSpPr>
        <p:spPr>
          <a:xfrm>
            <a:off x="199446" y="1997273"/>
            <a:ext cx="1712532" cy="1615827"/>
          </a:xfrm>
          <a:prstGeom prst="rect">
            <a:avLst/>
          </a:prstGeom>
          <a:noFill/>
          <a:ln>
            <a:solidFill>
              <a:schemeClr val="tx1"/>
            </a:solidFill>
          </a:ln>
        </p:spPr>
        <p:txBody>
          <a:bodyPr wrap="square" rtlCol="0">
            <a:spAutoFit/>
          </a:bodyPr>
          <a:lstStyle/>
          <a:p>
            <a:r>
              <a:rPr lang="en-US" altLang="zh-CN" sz="1100" b="1" dirty="0" err="1">
                <a:solidFill>
                  <a:srgbClr val="FF0000"/>
                </a:solidFill>
              </a:rPr>
              <a:t>ConcreteComponent</a:t>
            </a:r>
            <a:r>
              <a:rPr lang="zh-CN" altLang="en-US" sz="1100" b="1" dirty="0">
                <a:solidFill>
                  <a:srgbClr val="FF0000"/>
                </a:solidFill>
              </a:rPr>
              <a:t>（具体构件</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它是抽象构件类的子类，用于定义具体的构件对象，实现了在抽象构件中声明的方法，装饰器可以给它增加额外的职责（方法）。</a:t>
            </a:r>
            <a:endParaRPr lang="en-US" altLang="zh-CN" sz="1100" b="1" dirty="0" smtClean="0"/>
          </a:p>
        </p:txBody>
      </p:sp>
      <p:sp>
        <p:nvSpPr>
          <p:cNvPr id="9" name="文本框 8"/>
          <p:cNvSpPr txBox="1"/>
          <p:nvPr/>
        </p:nvSpPr>
        <p:spPr>
          <a:xfrm>
            <a:off x="7018585" y="3212546"/>
            <a:ext cx="1849665" cy="1785104"/>
          </a:xfrm>
          <a:prstGeom prst="rect">
            <a:avLst/>
          </a:prstGeom>
          <a:noFill/>
          <a:ln>
            <a:solidFill>
              <a:schemeClr val="tx1"/>
            </a:solidFill>
          </a:ln>
        </p:spPr>
        <p:txBody>
          <a:bodyPr wrap="square" rtlCol="0">
            <a:spAutoFit/>
          </a:bodyPr>
          <a:lstStyle/>
          <a:p>
            <a:r>
              <a:rPr lang="en-US" altLang="zh-CN" sz="1100" b="1" dirty="0" err="1" smtClean="0">
                <a:solidFill>
                  <a:srgbClr val="FF0000"/>
                </a:solidFill>
              </a:rPr>
              <a:t>ConcreteDecorator</a:t>
            </a:r>
            <a:endParaRPr lang="en-US" altLang="zh-CN" sz="1100" b="1" dirty="0" smtClean="0">
              <a:solidFill>
                <a:srgbClr val="FF0000"/>
              </a:solidFill>
            </a:endParaRPr>
          </a:p>
          <a:p>
            <a:r>
              <a:rPr lang="zh-CN" altLang="en-US" sz="1100" b="1" dirty="0" smtClean="0">
                <a:solidFill>
                  <a:srgbClr val="FF0000"/>
                </a:solidFill>
              </a:rPr>
              <a:t>（</a:t>
            </a:r>
            <a:r>
              <a:rPr lang="zh-CN" altLang="en-US" sz="1100" b="1" dirty="0">
                <a:solidFill>
                  <a:srgbClr val="FF0000"/>
                </a:solidFill>
              </a:rPr>
              <a:t>具体装饰类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它是抽象装饰类的子类，负责向构件添加新的职责。每一个具体装饰类都定义了一些新的行为，它可以调用在抽象装饰类中定义的方法，并可以增加新的方法用以扩充对象的行为</a:t>
            </a:r>
            <a:endParaRPr lang="en-US" altLang="zh-CN" sz="1100" b="1" dirty="0" smtClean="0"/>
          </a:p>
        </p:txBody>
      </p:sp>
    </p:spTree>
    <p:extLst>
      <p:ext uri="{BB962C8B-B14F-4D97-AF65-F5344CB8AC3E}">
        <p14:creationId xmlns:p14="http://schemas.microsoft.com/office/powerpoint/2010/main" val="107894426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4"/>
          <p:cNvSpPr txBox="1">
            <a:spLocks/>
          </p:cNvSpPr>
          <p:nvPr/>
        </p:nvSpPr>
        <p:spPr>
          <a:xfrm>
            <a:off x="1729597" y="3720611"/>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a:latin typeface="宋体" panose="02010600030101010101" pitchFamily="2" charset="-122"/>
                <a:ea typeface="宋体" panose="02010600030101010101" pitchFamily="2" charset="-122"/>
              </a:rPr>
              <a:t>Component</a:t>
            </a:r>
            <a:r>
              <a:rPr lang="zh-CN" altLang="en-US" sz="1200" b="1" dirty="0">
                <a:latin typeface="宋体" panose="02010600030101010101" pitchFamily="2" charset="-122"/>
                <a:ea typeface="宋体" panose="02010600030101010101" pitchFamily="2" charset="-122"/>
              </a:rPr>
              <a:t>充当抽象构件</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smtClean="0">
                <a:latin typeface="宋体" panose="02010600030101010101" pitchFamily="2" charset="-122"/>
                <a:ea typeface="宋体" panose="02010600030101010101" pitchFamily="2" charset="-122"/>
              </a:rPr>
              <a:t>其</a:t>
            </a:r>
            <a:r>
              <a:rPr lang="zh-CN" altLang="en-US" sz="1200" b="1" dirty="0">
                <a:latin typeface="宋体" panose="02010600030101010101" pitchFamily="2" charset="-122"/>
                <a:ea typeface="宋体" panose="02010600030101010101" pitchFamily="2" charset="-122"/>
              </a:rPr>
              <a:t>子类</a:t>
            </a:r>
            <a:r>
              <a:rPr lang="en-US" altLang="zh-CN" sz="1200" b="1" dirty="0">
                <a:latin typeface="宋体" panose="02010600030101010101" pitchFamily="2" charset="-122"/>
                <a:ea typeface="宋体" panose="02010600030101010101" pitchFamily="2" charset="-122"/>
              </a:rPr>
              <a:t>Window</a:t>
            </a:r>
            <a:r>
              <a:rPr lang="zh-CN" altLang="en-US" sz="1200" b="1" dirty="0">
                <a:latin typeface="宋体" panose="02010600030101010101" pitchFamily="2" charset="-122"/>
                <a:ea typeface="宋体" panose="02010600030101010101" pitchFamily="2" charset="-122"/>
              </a:rPr>
              <a:t>、</a:t>
            </a:r>
            <a:r>
              <a:rPr lang="en-US" altLang="zh-CN" sz="1200" b="1" dirty="0" err="1">
                <a:latin typeface="宋体" panose="02010600030101010101" pitchFamily="2" charset="-122"/>
                <a:ea typeface="宋体" panose="02010600030101010101" pitchFamily="2" charset="-122"/>
              </a:rPr>
              <a:t>TextBox</a:t>
            </a:r>
            <a:r>
              <a:rPr lang="zh-CN" altLang="en-US" sz="1200" b="1" dirty="0">
                <a:latin typeface="宋体" panose="02010600030101010101" pitchFamily="2" charset="-122"/>
                <a:ea typeface="宋体" panose="02010600030101010101" pitchFamily="2" charset="-122"/>
              </a:rPr>
              <a:t>、</a:t>
            </a:r>
            <a:r>
              <a:rPr lang="en-US" altLang="zh-CN" sz="1200" b="1" dirty="0" err="1">
                <a:latin typeface="宋体" panose="02010600030101010101" pitchFamily="2" charset="-122"/>
                <a:ea typeface="宋体" panose="02010600030101010101" pitchFamily="2" charset="-122"/>
              </a:rPr>
              <a:t>ListBox</a:t>
            </a:r>
            <a:r>
              <a:rPr lang="zh-CN" altLang="en-US" sz="1200" b="1" dirty="0">
                <a:latin typeface="宋体" panose="02010600030101010101" pitchFamily="2" charset="-122"/>
                <a:ea typeface="宋体" panose="02010600030101010101" pitchFamily="2" charset="-122"/>
              </a:rPr>
              <a:t>充当具体构件</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Component</a:t>
            </a:r>
            <a:r>
              <a:rPr lang="zh-CN" altLang="en-US" sz="1200" b="1" dirty="0">
                <a:latin typeface="宋体" panose="02010600030101010101" pitchFamily="2" charset="-122"/>
                <a:ea typeface="宋体" panose="02010600030101010101" pitchFamily="2" charset="-122"/>
              </a:rPr>
              <a:t>类的另一个子类</a:t>
            </a:r>
            <a:r>
              <a:rPr lang="en-US" altLang="zh-CN" sz="1200" b="1" dirty="0" err="1">
                <a:latin typeface="宋体" panose="02010600030101010101" pitchFamily="2" charset="-122"/>
                <a:ea typeface="宋体" panose="02010600030101010101" pitchFamily="2" charset="-122"/>
              </a:rPr>
              <a:t>ComponentDecorator</a:t>
            </a:r>
            <a:r>
              <a:rPr lang="zh-CN" altLang="en-US" sz="1200" b="1" dirty="0">
                <a:latin typeface="宋体" panose="02010600030101010101" pitchFamily="2" charset="-122"/>
                <a:ea typeface="宋体" panose="02010600030101010101" pitchFamily="2" charset="-122"/>
              </a:rPr>
              <a:t>充当抽象装饰</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smtClean="0">
                <a:latin typeface="宋体" panose="02010600030101010101" pitchFamily="2" charset="-122"/>
                <a:ea typeface="宋体" panose="02010600030101010101" pitchFamily="2" charset="-122"/>
              </a:rPr>
              <a:t>ComponentDecorator</a:t>
            </a:r>
            <a:r>
              <a:rPr lang="zh-CN" altLang="en-US" sz="1200" b="1" dirty="0">
                <a:latin typeface="宋体" panose="02010600030101010101" pitchFamily="2" charset="-122"/>
                <a:ea typeface="宋体" panose="02010600030101010101" pitchFamily="2" charset="-122"/>
              </a:rPr>
              <a:t>的子类</a:t>
            </a:r>
            <a:r>
              <a:rPr lang="en-US" altLang="zh-CN" sz="1200" b="1" dirty="0" err="1">
                <a:latin typeface="宋体" panose="02010600030101010101" pitchFamily="2" charset="-122"/>
                <a:ea typeface="宋体" panose="02010600030101010101" pitchFamily="2" charset="-122"/>
              </a:rPr>
              <a:t>ScrollBarDecorator</a:t>
            </a:r>
            <a:r>
              <a:rPr lang="zh-CN" altLang="en-US" sz="1200" b="1" dirty="0">
                <a:latin typeface="宋体" panose="02010600030101010101" pitchFamily="2" charset="-122"/>
                <a:ea typeface="宋体" panose="02010600030101010101" pitchFamily="2" charset="-122"/>
              </a:rPr>
              <a:t>和</a:t>
            </a:r>
            <a:r>
              <a:rPr lang="en-US" altLang="zh-CN" sz="1200" b="1" dirty="0" err="1">
                <a:latin typeface="宋体" panose="02010600030101010101" pitchFamily="2" charset="-122"/>
                <a:ea typeface="宋体" panose="02010600030101010101" pitchFamily="2" charset="-122"/>
              </a:rPr>
              <a:t>BlackBorderDecorator</a:t>
            </a:r>
            <a:r>
              <a:rPr lang="zh-CN" altLang="en-US" sz="1200" b="1" dirty="0">
                <a:latin typeface="宋体" panose="02010600030101010101" pitchFamily="2" charset="-122"/>
                <a:ea typeface="宋体" panose="02010600030101010101" pitchFamily="2" charset="-122"/>
              </a:rPr>
              <a:t>充当具体装饰类</a:t>
            </a:r>
            <a:endParaRPr lang="en-US" altLang="zh-CN" sz="1200" b="1"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99686" y="0"/>
            <a:ext cx="7530032" cy="3674728"/>
          </a:xfrm>
          <a:prstGeom prst="rect">
            <a:avLst/>
          </a:prstGeom>
        </p:spPr>
      </p:pic>
    </p:spTree>
    <p:extLst>
      <p:ext uri="{BB962C8B-B14F-4D97-AF65-F5344CB8AC3E}">
        <p14:creationId xmlns:p14="http://schemas.microsoft.com/office/powerpoint/2010/main" val="348236025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871483" y="924454"/>
            <a:ext cx="7334078" cy="2677656"/>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t>对于扩展一个对象的功能，</a:t>
            </a:r>
            <a:r>
              <a:rPr lang="zh-CN" altLang="en-US" sz="1400" b="1" dirty="0"/>
              <a:t>装饰模式比继承更加</a:t>
            </a:r>
            <a:r>
              <a:rPr lang="zh-CN" altLang="en-US" sz="1400" b="1" dirty="0" smtClean="0"/>
              <a:t>灵活</a:t>
            </a:r>
            <a:r>
              <a:rPr lang="zh-CN" altLang="en-US" sz="1400" dirty="0" smtClean="0"/>
              <a:t>，</a:t>
            </a:r>
            <a:r>
              <a:rPr lang="zh-CN" altLang="en-US" sz="1400" dirty="0"/>
              <a:t>不会导致类的个数急剧</a:t>
            </a:r>
            <a:r>
              <a:rPr lang="zh-CN" altLang="en-US" sz="1400" dirty="0" smtClean="0"/>
              <a:t>增加</a:t>
            </a:r>
            <a:endParaRPr lang="en-US" altLang="zh-CN" sz="1400" dirty="0" smtClean="0"/>
          </a:p>
          <a:p>
            <a:pPr marL="285750" indent="-285750">
              <a:lnSpc>
                <a:spcPct val="150000"/>
              </a:lnSpc>
              <a:buFont typeface="Wingdings" panose="05000000000000000000" pitchFamily="2" charset="2"/>
              <a:buChar char="Ø"/>
            </a:pPr>
            <a:r>
              <a:rPr lang="zh-CN" altLang="en-US" sz="1400" b="1" dirty="0"/>
              <a:t>可以通过一种动态的方式来扩展一个对象的功能</a:t>
            </a:r>
            <a:r>
              <a:rPr lang="zh-CN" altLang="en-US" sz="1400" dirty="0"/>
              <a:t>，通过配置文件可以在运行时选择不同的具体装饰类，从而实现不同的</a:t>
            </a:r>
            <a:r>
              <a:rPr lang="zh-CN" altLang="en-US" sz="1400" dirty="0" smtClean="0"/>
              <a:t>行为</a:t>
            </a:r>
            <a:endParaRPr lang="en-US" altLang="zh-CN" sz="1400" dirty="0" smtClean="0"/>
          </a:p>
          <a:p>
            <a:pPr marL="285750" indent="-285750">
              <a:lnSpc>
                <a:spcPct val="150000"/>
              </a:lnSpc>
              <a:buFont typeface="Wingdings" panose="05000000000000000000" pitchFamily="2" charset="2"/>
              <a:buChar char="Ø"/>
            </a:pPr>
            <a:r>
              <a:rPr lang="zh-CN" altLang="en-US" sz="1400" b="1" dirty="0"/>
              <a:t>可以对一个对象进行多次装饰</a:t>
            </a:r>
            <a:r>
              <a:rPr lang="zh-CN" altLang="en-US" sz="1400" dirty="0"/>
              <a:t>，通过使用不同的具体装饰类以及这些装饰类的排列组合，可以创造出很多不同行为的组合，得到功能更为强大的</a:t>
            </a:r>
            <a:r>
              <a:rPr lang="zh-CN" altLang="en-US" sz="1400" dirty="0" smtClean="0"/>
              <a:t>对象</a:t>
            </a:r>
            <a:endParaRPr lang="en-US" altLang="zh-CN" sz="1400" dirty="0" smtClean="0"/>
          </a:p>
          <a:p>
            <a:pPr marL="285750" indent="-285750">
              <a:lnSpc>
                <a:spcPct val="150000"/>
              </a:lnSpc>
              <a:buFont typeface="Wingdings" panose="05000000000000000000" pitchFamily="2" charset="2"/>
              <a:buChar char="Ø"/>
            </a:pPr>
            <a:r>
              <a:rPr lang="zh-CN" altLang="en-US" sz="1400" dirty="0"/>
              <a:t> </a:t>
            </a:r>
            <a:r>
              <a:rPr lang="zh-CN" altLang="en-US" sz="1400" b="1" dirty="0"/>
              <a:t>具体构件类与具体装饰类可以独立变化</a:t>
            </a:r>
            <a:r>
              <a:rPr lang="zh-CN" altLang="en-US" sz="1400" dirty="0"/>
              <a:t>，用户可以根据需要增加新的具体构件类和具体装饰类，原有类库代码无须改变，符合“开闭原则”。</a:t>
            </a:r>
            <a:endParaRPr lang="en-US" altLang="zh-CN" sz="1400" dirty="0" smtClean="0"/>
          </a:p>
          <a:p>
            <a:pPr marL="285750" indent="-285750">
              <a:lnSpc>
                <a:spcPct val="150000"/>
              </a:lnSpc>
              <a:buFont typeface="Wingdings" panose="05000000000000000000" pitchFamily="2" charset="2"/>
              <a:buChar char="Ø"/>
            </a:pP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52</a:t>
            </a:fld>
            <a:endParaRPr lang="zh-CN" altLang="en-US" dirty="0">
              <a:solidFill>
                <a:prstClr val="black">
                  <a:tint val="75000"/>
                </a:prstClr>
              </a:solidFill>
            </a:endParaRPr>
          </a:p>
        </p:txBody>
      </p:sp>
      <p:sp>
        <p:nvSpPr>
          <p:cNvPr id="5" name="矩形 4"/>
          <p:cNvSpPr/>
          <p:nvPr/>
        </p:nvSpPr>
        <p:spPr>
          <a:xfrm>
            <a:off x="368155" y="94470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sp>
        <p:nvSpPr>
          <p:cNvPr id="6" name="矩形 5"/>
          <p:cNvSpPr/>
          <p:nvPr/>
        </p:nvSpPr>
        <p:spPr>
          <a:xfrm>
            <a:off x="871483" y="3472569"/>
            <a:ext cx="7467427" cy="70583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t>装饰模式提供了一种比继承更加灵活机动的解决方案，但同时也意味着比继承更加易于出错，排错也很困难，</a:t>
            </a:r>
            <a:r>
              <a:rPr lang="zh-CN" altLang="en-US" sz="1400" b="1" dirty="0"/>
              <a:t>对于多次装饰的对象，调试时寻找错误可能需要逐级排查，较为</a:t>
            </a:r>
            <a:r>
              <a:rPr lang="zh-CN" altLang="en-US" sz="1400" b="1" dirty="0" smtClean="0"/>
              <a:t>繁琐</a:t>
            </a:r>
          </a:p>
        </p:txBody>
      </p:sp>
      <p:sp>
        <p:nvSpPr>
          <p:cNvPr id="9" name="矩形 8"/>
          <p:cNvSpPr/>
          <p:nvPr/>
        </p:nvSpPr>
        <p:spPr>
          <a:xfrm>
            <a:off x="382306" y="3460002"/>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860598" y="947565"/>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74749" y="3460002"/>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装饰</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74941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1166"/>
            <a:ext cx="2654243"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外观</a:t>
            </a:r>
            <a:r>
              <a:rPr lang="zh-CN" altLang="en-US" sz="1800" dirty="0" smtClean="0">
                <a:latin typeface="微软雅黑" panose="020B0503020204020204" pitchFamily="34" charset="-122"/>
                <a:ea typeface="微软雅黑" panose="020B0503020204020204" pitchFamily="34" charset="-122"/>
              </a:rPr>
              <a:t>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53</a:t>
            </a:fld>
            <a:endParaRPr lang="zh-CN" altLang="en-US">
              <a:solidFill>
                <a:prstClr val="black">
                  <a:tint val="75000"/>
                </a:prstClr>
              </a:solidFill>
            </a:endParaRPr>
          </a:p>
        </p:txBody>
      </p:sp>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56887" y="323064"/>
            <a:ext cx="6641959" cy="4634057"/>
          </a:xfrm>
          <a:prstGeom prst="rect">
            <a:avLst/>
          </a:prstGeom>
        </p:spPr>
      </p:pic>
    </p:spTree>
    <p:extLst>
      <p:ext uri="{BB962C8B-B14F-4D97-AF65-F5344CB8AC3E}">
        <p14:creationId xmlns:p14="http://schemas.microsoft.com/office/powerpoint/2010/main" val="23451068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7392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外观模式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311292" y="515350"/>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如果是自己泡茶需要自行准备茶叶、茶具和开水，如图</a:t>
            </a:r>
            <a:r>
              <a:rPr lang="en-US" altLang="zh-CN" sz="1200" b="1" dirty="0">
                <a:latin typeface="宋体" panose="02010600030101010101" pitchFamily="2" charset="-122"/>
                <a:ea typeface="宋体" panose="02010600030101010101" pitchFamily="2" charset="-122"/>
              </a:rPr>
              <a:t>1(A</a:t>
            </a:r>
            <a:r>
              <a:rPr lang="en-US" altLang="zh-CN" sz="1200" b="1" dirty="0" smtClean="0">
                <a:latin typeface="宋体" panose="02010600030101010101" pitchFamily="2" charset="-122"/>
                <a:ea typeface="宋体" panose="02010600030101010101" pitchFamily="2" charset="-122"/>
              </a:rPr>
              <a:t>)</a:t>
            </a:r>
          </a:p>
          <a:p>
            <a:pPr>
              <a:lnSpc>
                <a:spcPct val="150000"/>
              </a:lnSpc>
            </a:pP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而去茶馆喝茶，最简单的方式就是跟茶馆服务员说想要一杯什么样的</a:t>
            </a:r>
            <a:r>
              <a:rPr lang="zh-CN" altLang="en-US" sz="1200" b="1" dirty="0" smtClean="0">
                <a:latin typeface="宋体" panose="02010600030101010101" pitchFamily="2" charset="-122"/>
                <a:ea typeface="宋体" panose="02010600030101010101" pitchFamily="2" charset="-122"/>
              </a:rPr>
              <a:t>茶，正</a:t>
            </a:r>
            <a:r>
              <a:rPr lang="zh-CN" altLang="en-US" sz="1200" b="1" dirty="0">
                <a:latin typeface="宋体" panose="02010600030101010101" pitchFamily="2" charset="-122"/>
                <a:ea typeface="宋体" panose="02010600030101010101" pitchFamily="2" charset="-122"/>
              </a:rPr>
              <a:t>因为茶馆有服务员，顾客无须直接和茶叶、茶具、开水等交互，整个泡茶过程由服务员来完成，顾客只需与服务员交互即可，整个过程非常简单省事，如图</a:t>
            </a:r>
            <a:r>
              <a:rPr lang="en-US" altLang="zh-CN" sz="1200" b="1" dirty="0">
                <a:latin typeface="宋体" panose="02010600030101010101" pitchFamily="2" charset="-122"/>
                <a:ea typeface="宋体" panose="02010600030101010101" pitchFamily="2" charset="-122"/>
              </a:rPr>
              <a:t>1(B)</a:t>
            </a:r>
            <a:r>
              <a:rPr lang="zh-CN" altLang="en-US" sz="1200" b="1" dirty="0">
                <a:latin typeface="宋体" panose="02010600030101010101" pitchFamily="2" charset="-122"/>
                <a:ea typeface="宋体" panose="02010600030101010101" pitchFamily="2" charset="-122"/>
              </a:rPr>
              <a:t>所示</a:t>
            </a:r>
            <a:endParaRPr lang="en-US" altLang="zh-CN" sz="12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3565" y="1968660"/>
            <a:ext cx="6847988" cy="2914038"/>
          </a:xfrm>
          <a:prstGeom prst="rect">
            <a:avLst/>
          </a:prstGeom>
        </p:spPr>
      </p:pic>
    </p:spTree>
    <p:extLst>
      <p:ext uri="{BB962C8B-B14F-4D97-AF65-F5344CB8AC3E}">
        <p14:creationId xmlns:p14="http://schemas.microsoft.com/office/powerpoint/2010/main" val="13490439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7392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外观模式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809798" y="433064"/>
            <a:ext cx="7130502"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在软件开发中，有时候为了完成一项较为复杂的功能，一个客户类需要和多个业务类交互，而这些需要交互的业务类经常会作为一个整体出现，由于涉及到的类比较多，导致使用时代码较为</a:t>
            </a:r>
            <a:r>
              <a:rPr lang="zh-CN" altLang="en-US" sz="1200" b="1" dirty="0" smtClean="0">
                <a:latin typeface="宋体" panose="02010600030101010101" pitchFamily="2" charset="-122"/>
                <a:ea typeface="宋体" panose="02010600030101010101" pitchFamily="2" charset="-122"/>
              </a:rPr>
              <a:t>复杂</a:t>
            </a:r>
            <a:endParaRPr lang="en-US" altLang="zh-CN" sz="1200" b="1" dirty="0" smtClean="0">
              <a:latin typeface="宋体" panose="02010600030101010101" pitchFamily="2" charset="-122"/>
              <a:ea typeface="宋体" panose="02010600030101010101" pitchFamily="2" charset="-122"/>
            </a:endParaRPr>
          </a:p>
          <a:p>
            <a:pPr>
              <a:lnSpc>
                <a:spcPct val="150000"/>
              </a:lnSpc>
            </a:pP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smtClean="0">
                <a:latin typeface="宋体" panose="02010600030101010101" pitchFamily="2" charset="-122"/>
                <a:ea typeface="宋体" panose="02010600030101010101" pitchFamily="2" charset="-122"/>
              </a:rPr>
              <a:t>外观</a:t>
            </a:r>
            <a:r>
              <a:rPr lang="zh-CN" altLang="en-US" sz="1200" b="1" dirty="0">
                <a:latin typeface="宋体" panose="02010600030101010101" pitchFamily="2" charset="-122"/>
                <a:ea typeface="宋体" panose="02010600030101010101" pitchFamily="2" charset="-122"/>
              </a:rPr>
              <a:t>模式通过引入一个新的外观类</a:t>
            </a:r>
            <a:r>
              <a:rPr lang="en-US" altLang="zh-CN" sz="1200" b="1" dirty="0">
                <a:latin typeface="宋体" panose="02010600030101010101" pitchFamily="2" charset="-122"/>
                <a:ea typeface="宋体" panose="02010600030101010101" pitchFamily="2" charset="-122"/>
              </a:rPr>
              <a:t>(</a:t>
            </a:r>
            <a:r>
              <a:rPr lang="en-US" altLang="zh-CN" sz="1200" b="1" dirty="0" smtClean="0">
                <a:latin typeface="宋体" panose="02010600030101010101" pitchFamily="2" charset="-122"/>
                <a:ea typeface="宋体" panose="02010600030101010101" pitchFamily="2" charset="-122"/>
              </a:rPr>
              <a:t>Facade)</a:t>
            </a:r>
            <a:r>
              <a:rPr lang="zh-CN" altLang="en-US" sz="1200" b="1" dirty="0" smtClean="0">
                <a:latin typeface="宋体" panose="02010600030101010101" pitchFamily="2" charset="-122"/>
                <a:ea typeface="宋体" panose="02010600030101010101" pitchFamily="2" charset="-122"/>
              </a:rPr>
              <a:t>来充当软件</a:t>
            </a:r>
            <a:r>
              <a:rPr lang="zh-CN" altLang="en-US" sz="1200" b="1" dirty="0">
                <a:latin typeface="宋体" panose="02010600030101010101" pitchFamily="2" charset="-122"/>
                <a:ea typeface="宋体" panose="02010600030101010101" pitchFamily="2" charset="-122"/>
              </a:rPr>
              <a:t>系统中的“服务员”，它为多个业务类的调用提供了一个统一的入口，简化了类与类之间的交互；需要交互的业务类被称为子系统</a:t>
            </a:r>
            <a:r>
              <a:rPr lang="en-US" altLang="zh-CN" sz="1200" b="1" dirty="0">
                <a:latin typeface="宋体" panose="02010600030101010101" pitchFamily="2" charset="-122"/>
                <a:ea typeface="宋体" panose="02010600030101010101" pitchFamily="2" charset="-122"/>
              </a:rPr>
              <a:t>(Subsystem)</a:t>
            </a:r>
          </a:p>
        </p:txBody>
      </p:sp>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28333" y="1948940"/>
            <a:ext cx="6585195" cy="3141164"/>
          </a:xfrm>
          <a:prstGeom prst="rect">
            <a:avLst/>
          </a:prstGeom>
        </p:spPr>
      </p:pic>
    </p:spTree>
    <p:extLst>
      <p:ext uri="{BB962C8B-B14F-4D97-AF65-F5344CB8AC3E}">
        <p14:creationId xmlns:p14="http://schemas.microsoft.com/office/powerpoint/2010/main" val="9869919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295436" cy="5143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5436" y="0"/>
            <a:ext cx="3391373" cy="2796597"/>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95436" y="3059888"/>
            <a:ext cx="3391373" cy="2000529"/>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59819" y="0"/>
            <a:ext cx="3624228" cy="5143500"/>
          </a:xfrm>
          <a:prstGeom prst="rect">
            <a:avLst/>
          </a:prstGeom>
        </p:spPr>
      </p:pic>
    </p:spTree>
    <p:extLst>
      <p:ext uri="{BB962C8B-B14F-4D97-AF65-F5344CB8AC3E}">
        <p14:creationId xmlns:p14="http://schemas.microsoft.com/office/powerpoint/2010/main" val="315415857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871483" y="924454"/>
            <a:ext cx="7334078"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t>它对客户端屏蔽了子系统组件，减少了客户端所需处理的对象数目</a:t>
            </a:r>
            <a:r>
              <a:rPr lang="zh-CN" altLang="en-US" sz="1400" dirty="0"/>
              <a:t>，并使得子系统使用起来更加容易。通过引入外观模式，客户端代码将变得很简单，与之关联的对象</a:t>
            </a:r>
            <a:r>
              <a:rPr lang="zh-CN" altLang="en-US" sz="1400" dirty="0" smtClean="0"/>
              <a:t>也很少</a:t>
            </a:r>
            <a:endParaRPr lang="en-US" altLang="zh-CN" sz="1400" dirty="0" smtClean="0"/>
          </a:p>
          <a:p>
            <a:pPr marL="285750" indent="-285750">
              <a:lnSpc>
                <a:spcPct val="150000"/>
              </a:lnSpc>
              <a:buFont typeface="Wingdings" panose="05000000000000000000" pitchFamily="2" charset="2"/>
              <a:buChar char="Ø"/>
            </a:pPr>
            <a:r>
              <a:rPr lang="zh-CN" altLang="en-US" sz="1400" b="1" dirty="0"/>
              <a:t>它实现了子系统与客户端之间的松耦合关系</a:t>
            </a:r>
            <a:r>
              <a:rPr lang="zh-CN" altLang="en-US" sz="1400" dirty="0"/>
              <a:t>，这使得子系统的变化不会影响到调用它的客户端，只需要调整外观类即</a:t>
            </a:r>
            <a:r>
              <a:rPr lang="zh-CN" altLang="en-US" sz="1400" dirty="0" smtClean="0"/>
              <a:t>可</a:t>
            </a:r>
            <a:endParaRPr lang="en-US" altLang="zh-CN" sz="1400" dirty="0" smtClean="0"/>
          </a:p>
          <a:p>
            <a:pPr marL="285750" indent="-285750">
              <a:lnSpc>
                <a:spcPct val="150000"/>
              </a:lnSpc>
              <a:buFont typeface="Wingdings" panose="05000000000000000000" pitchFamily="2" charset="2"/>
              <a:buChar char="Ø"/>
            </a:pPr>
            <a:r>
              <a:rPr lang="zh-CN" altLang="en-US" sz="1400" b="1" dirty="0"/>
              <a:t>一个子系统的修改对其他子系统没有任何影响</a:t>
            </a:r>
            <a:r>
              <a:rPr lang="zh-CN" altLang="en-US" sz="1400" dirty="0"/>
              <a:t>，而且子系统内部变化也不会影响到外观对象</a:t>
            </a: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57</a:t>
            </a:fld>
            <a:endParaRPr lang="zh-CN" altLang="en-US" dirty="0">
              <a:solidFill>
                <a:prstClr val="black">
                  <a:tint val="75000"/>
                </a:prstClr>
              </a:solidFill>
            </a:endParaRPr>
          </a:p>
        </p:txBody>
      </p:sp>
      <p:sp>
        <p:nvSpPr>
          <p:cNvPr id="5" name="矩形 4"/>
          <p:cNvSpPr/>
          <p:nvPr/>
        </p:nvSpPr>
        <p:spPr>
          <a:xfrm>
            <a:off x="368155" y="94470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sp>
        <p:nvSpPr>
          <p:cNvPr id="6" name="矩形 5"/>
          <p:cNvSpPr/>
          <p:nvPr/>
        </p:nvSpPr>
        <p:spPr>
          <a:xfrm>
            <a:off x="871483" y="3472569"/>
            <a:ext cx="7467427" cy="70583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b="1" dirty="0"/>
              <a:t>外观模式在一定程度上并不符合开闭原则</a:t>
            </a:r>
            <a:r>
              <a:rPr lang="zh-CN" altLang="en-US" sz="1400" dirty="0"/>
              <a:t>，增加新的子系统需要对原有系统进行一定的修改，虽然这个修改工作量不大</a:t>
            </a:r>
            <a:endParaRPr lang="zh-CN" altLang="en-US" sz="1400" b="1" dirty="0" smtClean="0"/>
          </a:p>
        </p:txBody>
      </p:sp>
      <p:sp>
        <p:nvSpPr>
          <p:cNvPr id="9" name="矩形 8"/>
          <p:cNvSpPr/>
          <p:nvPr/>
        </p:nvSpPr>
        <p:spPr>
          <a:xfrm>
            <a:off x="382306" y="3460002"/>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860598" y="947565"/>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874749" y="3460002"/>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外观</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1163330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1166"/>
            <a:ext cx="2654243"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享元</a:t>
            </a:r>
            <a:r>
              <a:rPr lang="zh-CN" altLang="en-US" sz="1800" dirty="0" smtClean="0">
                <a:latin typeface="微软雅黑" panose="020B0503020204020204" pitchFamily="34" charset="-122"/>
                <a:ea typeface="微软雅黑" panose="020B0503020204020204" pitchFamily="34" charset="-122"/>
              </a:rPr>
              <a:t>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58</a:t>
            </a:fld>
            <a:endParaRPr lang="zh-CN" altLang="en-US">
              <a:solidFill>
                <a:prstClr val="black">
                  <a:tint val="75000"/>
                </a:prstClr>
              </a:solidFill>
            </a:endParaRPr>
          </a:p>
        </p:txBody>
      </p:sp>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06348" y="323064"/>
            <a:ext cx="6743037" cy="4634057"/>
          </a:xfrm>
          <a:prstGeom prst="rect">
            <a:avLst/>
          </a:prstGeom>
        </p:spPr>
      </p:pic>
    </p:spTree>
    <p:extLst>
      <p:ext uri="{BB962C8B-B14F-4D97-AF65-F5344CB8AC3E}">
        <p14:creationId xmlns:p14="http://schemas.microsoft.com/office/powerpoint/2010/main" val="16472582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7392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享元模式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286509" y="1069331"/>
            <a:ext cx="4293859"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软件公司欲开发一个围棋软件，其界面效果</a:t>
            </a:r>
            <a:r>
              <a:rPr lang="zh-CN" altLang="en-US" sz="1200" b="1" dirty="0" smtClean="0">
                <a:latin typeface="宋体" panose="02010600030101010101" pitchFamily="2" charset="-122"/>
                <a:ea typeface="宋体" panose="02010600030101010101" pitchFamily="2" charset="-122"/>
              </a:rPr>
              <a:t>如右图所</a:t>
            </a:r>
            <a:r>
              <a:rPr lang="zh-CN" altLang="en-US" sz="1200" b="1" dirty="0">
                <a:latin typeface="宋体" panose="02010600030101010101" pitchFamily="2" charset="-122"/>
                <a:ea typeface="宋体" panose="02010600030101010101" pitchFamily="2" charset="-122"/>
              </a:rPr>
              <a:t>示</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a:lnSpc>
                <a:spcPct val="150000"/>
              </a:lnSpc>
            </a:pPr>
            <a:endParaRPr lang="en-US" altLang="zh-CN" sz="1200" b="1" dirty="0">
              <a:latin typeface="宋体" panose="02010600030101010101" pitchFamily="2" charset="-122"/>
              <a:ea typeface="宋体" panose="02010600030101010101" pitchFamily="2" charset="-122"/>
            </a:endParaRPr>
          </a:p>
          <a:p>
            <a:pPr>
              <a:lnSpc>
                <a:spcPct val="150000"/>
              </a:lnSpc>
            </a:pPr>
            <a:r>
              <a:rPr lang="zh-CN" altLang="en-US" sz="1200" b="1" dirty="0" smtClean="0">
                <a:latin typeface="宋体" panose="02010600030101010101" pitchFamily="2" charset="-122"/>
                <a:ea typeface="宋体" panose="02010600030101010101" pitchFamily="2" charset="-122"/>
              </a:rPr>
              <a:t>可以发现</a:t>
            </a:r>
            <a:r>
              <a:rPr lang="zh-CN" altLang="en-US" sz="1200" b="1" dirty="0">
                <a:latin typeface="宋体" panose="02010600030101010101" pitchFamily="2" charset="-122"/>
                <a:ea typeface="宋体" panose="02010600030101010101" pitchFamily="2" charset="-122"/>
              </a:rPr>
              <a:t>在围棋棋盘中包含大量的黑子和白子，它们的形状、大小都一模一样，只是出现的位置不同而已。如果将每一个棋子都作为一个独立的对象存储在内存中，将导致该围棋软件在运行</a:t>
            </a:r>
            <a:r>
              <a:rPr lang="zh-CN" altLang="en-US" sz="1200" b="1" dirty="0" smtClean="0">
                <a:latin typeface="宋体" panose="02010600030101010101" pitchFamily="2" charset="-122"/>
                <a:ea typeface="宋体" panose="02010600030101010101" pitchFamily="2" charset="-122"/>
              </a:rPr>
              <a:t>时存在所</a:t>
            </a:r>
            <a:r>
              <a:rPr lang="zh-CN" altLang="en-US" sz="1200" b="1" dirty="0">
                <a:latin typeface="宋体" panose="02010600030101010101" pitchFamily="2" charset="-122"/>
                <a:ea typeface="宋体" panose="02010600030101010101" pitchFamily="2" charset="-122"/>
              </a:rPr>
              <a:t>需内存空间</a:t>
            </a:r>
            <a:r>
              <a:rPr lang="zh-CN" altLang="en-US" sz="1200" b="1" dirty="0" smtClean="0">
                <a:latin typeface="宋体" panose="02010600030101010101" pitchFamily="2" charset="-122"/>
                <a:ea typeface="宋体" panose="02010600030101010101" pitchFamily="2" charset="-122"/>
              </a:rPr>
              <a:t>较大，系统性能很差的问题</a:t>
            </a:r>
            <a:endParaRPr lang="en-US" altLang="zh-CN" sz="1200" b="1" dirty="0" smtClean="0">
              <a:latin typeface="宋体" panose="02010600030101010101" pitchFamily="2" charset="-122"/>
              <a:ea typeface="宋体" panose="02010600030101010101" pitchFamily="2" charset="-122"/>
            </a:endParaRPr>
          </a:p>
          <a:p>
            <a:pPr>
              <a:lnSpc>
                <a:spcPct val="150000"/>
              </a:lnSpc>
            </a:pPr>
            <a:endParaRPr lang="en-US" altLang="zh-CN" sz="1200" b="1" dirty="0">
              <a:latin typeface="宋体" panose="02010600030101010101" pitchFamily="2" charset="-122"/>
              <a:ea typeface="宋体" panose="02010600030101010101" pitchFamily="2" charset="-122"/>
            </a:endParaRPr>
          </a:p>
          <a:p>
            <a:pPr>
              <a:lnSpc>
                <a:spcPct val="150000"/>
              </a:lnSpc>
            </a:pPr>
            <a:r>
              <a:rPr lang="zh-CN" altLang="en-US" sz="1200" b="1" dirty="0" smtClean="0">
                <a:solidFill>
                  <a:srgbClr val="FF0000"/>
                </a:solidFill>
                <a:latin typeface="宋体" panose="02010600030101010101" pitchFamily="2" charset="-122"/>
                <a:ea typeface="宋体" panose="02010600030101010101" pitchFamily="2" charset="-122"/>
              </a:rPr>
              <a:t>享元模式可以实现对这些相同对象或者相似对象的共享访问</a:t>
            </a:r>
            <a:endParaRPr lang="en-US" altLang="zh-CN" sz="1200" b="1" dirty="0" smtClean="0">
              <a:solidFill>
                <a:srgbClr val="FF0000"/>
              </a:solidFill>
              <a:latin typeface="宋体" panose="02010600030101010101" pitchFamily="2" charset="-122"/>
              <a:ea typeface="宋体" panose="02010600030101010101" pitchFamily="2" charset="-122"/>
            </a:endParaRPr>
          </a:p>
          <a:p>
            <a:pPr>
              <a:lnSpc>
                <a:spcPct val="150000"/>
              </a:lnSpc>
            </a:pPr>
            <a:r>
              <a:rPr lang="zh-CN" altLang="en-US" sz="1200" b="1" dirty="0" smtClean="0">
                <a:solidFill>
                  <a:srgbClr val="FF0000"/>
                </a:solidFill>
                <a:latin typeface="宋体" panose="02010600030101010101" pitchFamily="2" charset="-122"/>
                <a:ea typeface="宋体" panose="02010600030101010101" pitchFamily="2" charset="-122"/>
              </a:rPr>
              <a:t>来降低运行代价，提高系统性能</a:t>
            </a:r>
            <a:endParaRPr lang="en-US" altLang="zh-CN" sz="1200" b="1" dirty="0">
              <a:solidFill>
                <a:srgbClr val="FF0000"/>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8791" y="383393"/>
            <a:ext cx="4465209" cy="4163950"/>
          </a:xfrm>
          <a:prstGeom prst="rect">
            <a:avLst/>
          </a:prstGeom>
        </p:spPr>
      </p:pic>
    </p:spTree>
    <p:extLst>
      <p:ext uri="{BB962C8B-B14F-4D97-AF65-F5344CB8AC3E}">
        <p14:creationId xmlns:p14="http://schemas.microsoft.com/office/powerpoint/2010/main" val="1913804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2011461"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抽象工厂模式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854330"/>
            <a:ext cx="8436490" cy="3203920"/>
          </a:xfrm>
          <a:prstGeom prst="rect">
            <a:avLst/>
          </a:prstGeom>
        </p:spPr>
      </p:pic>
    </p:spTree>
    <p:extLst>
      <p:ext uri="{BB962C8B-B14F-4D97-AF65-F5344CB8AC3E}">
        <p14:creationId xmlns:p14="http://schemas.microsoft.com/office/powerpoint/2010/main" val="23395979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7392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享元模式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5" name="文本框 4"/>
          <p:cNvSpPr txBox="1"/>
          <p:nvPr/>
        </p:nvSpPr>
        <p:spPr>
          <a:xfrm>
            <a:off x="994542" y="751882"/>
            <a:ext cx="6734523" cy="1615827"/>
          </a:xfrm>
          <a:prstGeom prst="rect">
            <a:avLst/>
          </a:prstGeom>
          <a:noFill/>
          <a:ln>
            <a:solidFill>
              <a:schemeClr val="tx1"/>
            </a:solidFill>
          </a:ln>
        </p:spPr>
        <p:txBody>
          <a:bodyPr wrap="square" rtlCol="0">
            <a:spAutoFit/>
          </a:bodyPr>
          <a:lstStyle/>
          <a:p>
            <a:r>
              <a:rPr lang="zh-CN" altLang="en-US" sz="1100" dirty="0"/>
              <a:t>当一个软件系统在运行时产生的对象数量太多，将导致运行代价过高，带来系统性能下降等问题。例如在一个文本字符串中存在很多重复的字符，如果每一个字符都用一个单独的对象来表示，将会占用较多的内存空间，那么我们如何去避免系统中出现大量相同或相似的对象，同时又不影响客户端程序通过面向对象的方式对这些对象进行操作？享元模式正为解决这一类问题而诞生</a:t>
            </a:r>
            <a:r>
              <a:rPr lang="zh-CN" altLang="en-US" sz="1100" dirty="0" smtClean="0"/>
              <a:t>。</a:t>
            </a:r>
            <a:endParaRPr lang="en-US" altLang="zh-CN" sz="1100" dirty="0" smtClean="0"/>
          </a:p>
          <a:p>
            <a:endParaRPr lang="en-US" altLang="zh-CN" sz="1100" dirty="0"/>
          </a:p>
          <a:p>
            <a:r>
              <a:rPr lang="zh-CN" altLang="en-US" sz="1100" dirty="0" smtClean="0"/>
              <a:t>享</a:t>
            </a:r>
            <a:r>
              <a:rPr lang="zh-CN" altLang="en-US" sz="1100" dirty="0"/>
              <a:t>元模式通过共享技术实现相同或相似对象的重用，</a:t>
            </a:r>
            <a:r>
              <a:rPr lang="zh-CN" altLang="en-US" sz="1100" b="1" dirty="0"/>
              <a:t>在逻辑上每一个出现的字符都有一个对象与之对应，然而在物理上它们却共享同一个享元对象</a:t>
            </a:r>
            <a:r>
              <a:rPr lang="zh-CN" altLang="en-US" sz="1100" dirty="0"/>
              <a:t>，这个对象可以出现在一个字符串的不同地方，相同的字符对象都指向同一个实例，在享元模式中，存储这些共享实例对象的地方称为</a:t>
            </a:r>
            <a:r>
              <a:rPr lang="zh-CN" altLang="en-US" sz="1100" b="1" dirty="0"/>
              <a:t>享元</a:t>
            </a:r>
            <a:r>
              <a:rPr lang="zh-CN" altLang="en-US" sz="1100" b="1" dirty="0" smtClean="0"/>
              <a:t>池；</a:t>
            </a:r>
            <a:r>
              <a:rPr lang="zh-CN" altLang="en-US" sz="1100" dirty="0"/>
              <a:t>我们可以针对每一个不同的字符创建一个享元对象，将其放在享元池中，需要时再从享元池取出。</a:t>
            </a: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6209" y="2623060"/>
            <a:ext cx="4255510" cy="1668982"/>
          </a:xfrm>
          <a:prstGeom prst="rect">
            <a:avLst/>
          </a:prstGeom>
        </p:spPr>
      </p:pic>
    </p:spTree>
    <p:extLst>
      <p:ext uri="{BB962C8B-B14F-4D97-AF65-F5344CB8AC3E}">
        <p14:creationId xmlns:p14="http://schemas.microsoft.com/office/powerpoint/2010/main" val="34673324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7392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享元模式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5" name="文本框 4"/>
          <p:cNvSpPr txBox="1"/>
          <p:nvPr/>
        </p:nvSpPr>
        <p:spPr>
          <a:xfrm>
            <a:off x="1121814" y="1258943"/>
            <a:ext cx="6734523" cy="600164"/>
          </a:xfrm>
          <a:prstGeom prst="rect">
            <a:avLst/>
          </a:prstGeom>
          <a:noFill/>
          <a:ln>
            <a:solidFill>
              <a:schemeClr val="tx1"/>
            </a:solidFill>
          </a:ln>
        </p:spPr>
        <p:txBody>
          <a:bodyPr wrap="square" rtlCol="0">
            <a:spAutoFit/>
          </a:bodyPr>
          <a:lstStyle/>
          <a:p>
            <a:r>
              <a:rPr lang="zh-CN" altLang="en-US" sz="1100" b="1" dirty="0">
                <a:solidFill>
                  <a:srgbClr val="FF0000"/>
                </a:solidFill>
              </a:rPr>
              <a:t>内部状态是存储在享元对象内部并且不会随环境改变而改变的状态，内部状态可以</a:t>
            </a:r>
            <a:r>
              <a:rPr lang="zh-CN" altLang="en-US" sz="1100" b="1" dirty="0" smtClean="0">
                <a:solidFill>
                  <a:srgbClr val="FF0000"/>
                </a:solidFill>
              </a:rPr>
              <a:t>共享</a:t>
            </a:r>
            <a:endParaRPr lang="en-US" altLang="zh-CN" sz="1100" b="1" dirty="0" smtClean="0">
              <a:solidFill>
                <a:srgbClr val="FF0000"/>
              </a:solidFill>
            </a:endParaRPr>
          </a:p>
          <a:p>
            <a:endParaRPr lang="en-US" altLang="zh-CN" sz="1100" b="1" dirty="0" smtClean="0">
              <a:solidFill>
                <a:srgbClr val="FF0000"/>
              </a:solidFill>
            </a:endParaRPr>
          </a:p>
          <a:p>
            <a:r>
              <a:rPr lang="zh-CN" altLang="en-US" sz="1100" b="1" dirty="0" smtClean="0"/>
              <a:t>如</a:t>
            </a:r>
            <a:r>
              <a:rPr lang="zh-CN" altLang="en-US" sz="1100" b="1" dirty="0"/>
              <a:t>字符的内容，不会随外部环境的变化而变化，无论在任何环境下字符“</a:t>
            </a:r>
            <a:r>
              <a:rPr lang="en-US" altLang="zh-CN" sz="1100" b="1" dirty="0"/>
              <a:t>a</a:t>
            </a:r>
            <a:r>
              <a:rPr lang="zh-CN" altLang="en-US" sz="1100" b="1" dirty="0"/>
              <a:t>”始终是“</a:t>
            </a:r>
            <a:r>
              <a:rPr lang="en-US" altLang="zh-CN" sz="1100" b="1" dirty="0"/>
              <a:t>a</a:t>
            </a:r>
            <a:r>
              <a:rPr lang="zh-CN" altLang="en-US" sz="1100" b="1" dirty="0"/>
              <a:t>”，都不会变成“</a:t>
            </a:r>
            <a:r>
              <a:rPr lang="en-US" altLang="zh-CN" sz="1100" b="1" dirty="0"/>
              <a:t>b</a:t>
            </a:r>
            <a:r>
              <a:rPr lang="zh-CN" altLang="en-US" sz="1100" b="1" dirty="0" smtClean="0"/>
              <a:t>”</a:t>
            </a:r>
            <a:endParaRPr lang="zh-CN" altLang="en-US" sz="1100" b="1" dirty="0"/>
          </a:p>
        </p:txBody>
      </p:sp>
      <p:sp>
        <p:nvSpPr>
          <p:cNvPr id="7" name="标题 4"/>
          <p:cNvSpPr txBox="1">
            <a:spLocks/>
          </p:cNvSpPr>
          <p:nvPr/>
        </p:nvSpPr>
        <p:spPr>
          <a:xfrm>
            <a:off x="1121814" y="502306"/>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享元模式以共享的方式高效地支持大量细粒度对象的重用，享元对象能做到共享的关键是区分了</a:t>
            </a:r>
            <a:r>
              <a:rPr lang="zh-CN" altLang="en-US" sz="1200" b="1" dirty="0">
                <a:solidFill>
                  <a:srgbClr val="FF0000"/>
                </a:solidFill>
                <a:latin typeface="宋体" panose="02010600030101010101" pitchFamily="2" charset="-122"/>
                <a:ea typeface="宋体" panose="02010600030101010101" pitchFamily="2" charset="-122"/>
              </a:rPr>
              <a:t>内部状态</a:t>
            </a:r>
            <a:r>
              <a:rPr lang="en-US" altLang="zh-CN" sz="1200" b="1" dirty="0">
                <a:solidFill>
                  <a:srgbClr val="FF0000"/>
                </a:solidFill>
                <a:latin typeface="宋体" panose="02010600030101010101" pitchFamily="2" charset="-122"/>
                <a:ea typeface="宋体" panose="02010600030101010101" pitchFamily="2" charset="-122"/>
              </a:rPr>
              <a:t>(Intrinsic State)</a:t>
            </a:r>
            <a:r>
              <a:rPr lang="zh-CN" altLang="en-US" sz="1200" b="1" dirty="0">
                <a:latin typeface="宋体" panose="02010600030101010101" pitchFamily="2" charset="-122"/>
                <a:ea typeface="宋体" panose="02010600030101010101" pitchFamily="2" charset="-122"/>
              </a:rPr>
              <a:t>和</a:t>
            </a:r>
            <a:r>
              <a:rPr lang="zh-CN" altLang="en-US" sz="1200" b="1" dirty="0">
                <a:solidFill>
                  <a:srgbClr val="FF0000"/>
                </a:solidFill>
                <a:latin typeface="宋体" panose="02010600030101010101" pitchFamily="2" charset="-122"/>
                <a:ea typeface="宋体" panose="02010600030101010101" pitchFamily="2" charset="-122"/>
              </a:rPr>
              <a:t>外部状态</a:t>
            </a:r>
            <a:r>
              <a:rPr lang="en-US" altLang="zh-CN" sz="1200" b="1" dirty="0">
                <a:solidFill>
                  <a:srgbClr val="FF0000"/>
                </a:solidFill>
                <a:latin typeface="宋体" panose="02010600030101010101" pitchFamily="2" charset="-122"/>
                <a:ea typeface="宋体" panose="02010600030101010101" pitchFamily="2" charset="-122"/>
              </a:rPr>
              <a:t>(Extrinsic State)</a:t>
            </a:r>
          </a:p>
        </p:txBody>
      </p:sp>
      <p:sp>
        <p:nvSpPr>
          <p:cNvPr id="9" name="文本框 8"/>
          <p:cNvSpPr txBox="1"/>
          <p:nvPr/>
        </p:nvSpPr>
        <p:spPr>
          <a:xfrm>
            <a:off x="1121814" y="2105471"/>
            <a:ext cx="6734523" cy="1446550"/>
          </a:xfrm>
          <a:prstGeom prst="rect">
            <a:avLst/>
          </a:prstGeom>
          <a:noFill/>
          <a:ln>
            <a:solidFill>
              <a:schemeClr val="tx1"/>
            </a:solidFill>
          </a:ln>
        </p:spPr>
        <p:txBody>
          <a:bodyPr wrap="square" rtlCol="0">
            <a:spAutoFit/>
          </a:bodyPr>
          <a:lstStyle/>
          <a:p>
            <a:r>
              <a:rPr lang="zh-CN" altLang="en-US" sz="1100" b="1" dirty="0">
                <a:solidFill>
                  <a:srgbClr val="FF0000"/>
                </a:solidFill>
              </a:rPr>
              <a:t>外部状态是随环境改变而改变的、不可以共享的</a:t>
            </a:r>
            <a:r>
              <a:rPr lang="zh-CN" altLang="en-US" sz="1100" b="1" dirty="0" smtClean="0">
                <a:solidFill>
                  <a:srgbClr val="FF0000"/>
                </a:solidFill>
              </a:rPr>
              <a:t>状态</a:t>
            </a:r>
            <a:endParaRPr lang="en-US" altLang="zh-CN" sz="1100" b="1" dirty="0" smtClean="0">
              <a:solidFill>
                <a:srgbClr val="FF0000"/>
              </a:solidFill>
            </a:endParaRPr>
          </a:p>
          <a:p>
            <a:endParaRPr lang="en-US" altLang="zh-CN" sz="1100" dirty="0"/>
          </a:p>
          <a:p>
            <a:r>
              <a:rPr lang="zh-CN" altLang="en-US" sz="1100" b="1" dirty="0" smtClean="0"/>
              <a:t>享</a:t>
            </a:r>
            <a:r>
              <a:rPr lang="zh-CN" altLang="en-US" sz="1100" b="1" dirty="0"/>
              <a:t>元对象的外部状态通常由客户端保存，并在享元对象被创建之后，需要使用的时候再传入到享元对象内部。一个外部状态与另一个外部状态之间是相互独立的。如字符的颜色，可以在不同的地方有不同的颜色，例如有的“</a:t>
            </a:r>
            <a:r>
              <a:rPr lang="en-US" altLang="zh-CN" sz="1100" b="1" dirty="0"/>
              <a:t>a</a:t>
            </a:r>
            <a:r>
              <a:rPr lang="zh-CN" altLang="en-US" sz="1100" b="1" dirty="0"/>
              <a:t>”是红色的，有的“</a:t>
            </a:r>
            <a:r>
              <a:rPr lang="en-US" altLang="zh-CN" sz="1100" b="1" dirty="0"/>
              <a:t>a</a:t>
            </a:r>
            <a:r>
              <a:rPr lang="zh-CN" altLang="en-US" sz="1100" b="1" dirty="0"/>
              <a:t>”是绿色的，字符的大小也是</a:t>
            </a:r>
            <a:r>
              <a:rPr lang="zh-CN" altLang="en-US" sz="1100" b="1" dirty="0" smtClean="0"/>
              <a:t>如此</a:t>
            </a:r>
            <a:endParaRPr lang="en-US" altLang="zh-CN" sz="1100" b="1" dirty="0" smtClean="0"/>
          </a:p>
          <a:p>
            <a:endParaRPr lang="en-US" altLang="zh-CN" sz="1100" b="1" dirty="0"/>
          </a:p>
          <a:p>
            <a:r>
              <a:rPr lang="zh-CN" altLang="en-US" sz="1100" b="1" dirty="0" smtClean="0"/>
              <a:t>而且</a:t>
            </a:r>
            <a:r>
              <a:rPr lang="zh-CN" altLang="en-US" sz="1100" b="1" dirty="0"/>
              <a:t>字符的颜色和大小是两个独立的外部状态，它们可以独立变化，相互之间没有影响，客户端可以在使用时将外部状态注入享元对象</a:t>
            </a:r>
            <a:r>
              <a:rPr lang="zh-CN" altLang="en-US" sz="1100" b="1" dirty="0" smtClean="0"/>
              <a:t>中</a:t>
            </a:r>
            <a:endParaRPr lang="zh-CN" altLang="en-US" sz="1100" b="1" dirty="0"/>
          </a:p>
        </p:txBody>
      </p:sp>
      <p:sp>
        <p:nvSpPr>
          <p:cNvPr id="10" name="标题 4"/>
          <p:cNvSpPr txBox="1">
            <a:spLocks/>
          </p:cNvSpPr>
          <p:nvPr/>
        </p:nvSpPr>
        <p:spPr>
          <a:xfrm>
            <a:off x="1028371" y="3798385"/>
            <a:ext cx="7027694"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正因为区分了内部状态和外部状态，我们可以</a:t>
            </a:r>
            <a:r>
              <a:rPr lang="zh-CN" altLang="en-US" sz="1200" b="1" dirty="0">
                <a:solidFill>
                  <a:srgbClr val="FF0000"/>
                </a:solidFill>
                <a:latin typeface="宋体" panose="02010600030101010101" pitchFamily="2" charset="-122"/>
                <a:ea typeface="宋体" panose="02010600030101010101" pitchFamily="2" charset="-122"/>
              </a:rPr>
              <a:t>将具有相同内部状态的对象存储在享元池中</a:t>
            </a:r>
            <a:r>
              <a:rPr lang="zh-CN" altLang="en-US" sz="1200" b="1" dirty="0">
                <a:latin typeface="宋体" panose="02010600030101010101" pitchFamily="2" charset="-122"/>
                <a:ea typeface="宋体" panose="02010600030101010101" pitchFamily="2" charset="-122"/>
              </a:rPr>
              <a:t>，享元池中的对象是可以实现共享的，需要的时候就将对象从享元池中取出，实现对象的复用。通过向取出的对象注入不同的外部状态，可以得到一系列相似的对象，而这些对象在内存中实际上只存储一份</a:t>
            </a:r>
            <a:endParaRPr lang="en-US" altLang="zh-CN" sz="12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16123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4307" y="1414985"/>
            <a:ext cx="7184841" cy="2611939"/>
          </a:xfrm>
          <a:prstGeom prst="rect">
            <a:avLst/>
          </a:prstGeom>
        </p:spPr>
      </p:pic>
      <p:sp>
        <p:nvSpPr>
          <p:cNvPr id="7" name="文本框 6"/>
          <p:cNvSpPr txBox="1"/>
          <p:nvPr/>
        </p:nvSpPr>
        <p:spPr>
          <a:xfrm>
            <a:off x="4612928" y="152218"/>
            <a:ext cx="3151130" cy="1107996"/>
          </a:xfrm>
          <a:prstGeom prst="rect">
            <a:avLst/>
          </a:prstGeom>
          <a:noFill/>
          <a:ln>
            <a:solidFill>
              <a:schemeClr val="tx1"/>
            </a:solidFill>
          </a:ln>
        </p:spPr>
        <p:txBody>
          <a:bodyPr wrap="square" rtlCol="0">
            <a:spAutoFit/>
          </a:bodyPr>
          <a:lstStyle/>
          <a:p>
            <a:r>
              <a:rPr lang="en-US" altLang="zh-CN" sz="1100" b="1" dirty="0">
                <a:solidFill>
                  <a:srgbClr val="FF0000"/>
                </a:solidFill>
              </a:rPr>
              <a:t> Flyweight</a:t>
            </a:r>
            <a:r>
              <a:rPr lang="zh-CN" altLang="en-US" sz="1100" b="1" dirty="0">
                <a:solidFill>
                  <a:srgbClr val="FF0000"/>
                </a:solidFill>
              </a:rPr>
              <a:t>（抽象享元类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通常是一个接口或抽象类，在抽象享元类中声明了具体享元类公共的方法，这些方法可以向外界提供享元对象的内部数据（内部状态），同时也可以通过这些方法来设置外部数据（外部状态）</a:t>
            </a:r>
            <a:endParaRPr lang="en-US" altLang="zh-CN" sz="1100" b="1" dirty="0" smtClean="0"/>
          </a:p>
        </p:txBody>
      </p:sp>
      <p:sp>
        <p:nvSpPr>
          <p:cNvPr id="9" name="文本框 8"/>
          <p:cNvSpPr txBox="1"/>
          <p:nvPr/>
        </p:nvSpPr>
        <p:spPr>
          <a:xfrm>
            <a:off x="193559" y="152218"/>
            <a:ext cx="4124811" cy="1107996"/>
          </a:xfrm>
          <a:prstGeom prst="rect">
            <a:avLst/>
          </a:prstGeom>
          <a:noFill/>
          <a:ln>
            <a:solidFill>
              <a:schemeClr val="tx1"/>
            </a:solidFill>
          </a:ln>
        </p:spPr>
        <p:txBody>
          <a:bodyPr wrap="square" rtlCol="0">
            <a:spAutoFit/>
          </a:bodyPr>
          <a:lstStyle/>
          <a:p>
            <a:r>
              <a:rPr lang="en-US" altLang="zh-CN" sz="1100" b="1" dirty="0" err="1">
                <a:solidFill>
                  <a:srgbClr val="FF0000"/>
                </a:solidFill>
              </a:rPr>
              <a:t>FlyweightFactory</a:t>
            </a:r>
            <a:r>
              <a:rPr lang="zh-CN" altLang="en-US" sz="1100" b="1" dirty="0">
                <a:solidFill>
                  <a:srgbClr val="FF0000"/>
                </a:solidFill>
              </a:rPr>
              <a:t>（享元工厂类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享元工厂类用于创建并管理享元对象，作用在于提供一个用于存储享元对象的享元池，当用户请求一个具体享元对象时，享元工厂提供一个存储在享元池中已创建的实例或者创建一个新的实例（如果不存在的话），返回新创建的实例并将其存储在享元池中</a:t>
            </a:r>
            <a:endParaRPr lang="en-US" altLang="zh-CN" sz="1100" b="1" dirty="0" smtClean="0"/>
          </a:p>
        </p:txBody>
      </p:sp>
      <p:sp>
        <p:nvSpPr>
          <p:cNvPr id="10" name="文本框 9"/>
          <p:cNvSpPr txBox="1"/>
          <p:nvPr/>
        </p:nvSpPr>
        <p:spPr>
          <a:xfrm>
            <a:off x="3862771" y="3890097"/>
            <a:ext cx="2325722" cy="938719"/>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en-US" altLang="zh-CN" sz="1100" b="1" dirty="0" err="1">
                <a:solidFill>
                  <a:srgbClr val="FF0000"/>
                </a:solidFill>
              </a:rPr>
              <a:t>ConcreteFlyweight</a:t>
            </a:r>
            <a:r>
              <a:rPr lang="zh-CN" altLang="en-US" sz="1100" b="1" dirty="0">
                <a:solidFill>
                  <a:srgbClr val="FF0000"/>
                </a:solidFill>
              </a:rPr>
              <a:t>（具体享元类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它实现了抽象享元类，其实例称为享元对象；在具体享元类中为内部状态提供了</a:t>
            </a:r>
            <a:r>
              <a:rPr lang="zh-CN" altLang="en-US" sz="1100" b="1" dirty="0" smtClean="0"/>
              <a:t>存储空间</a:t>
            </a:r>
            <a:endParaRPr lang="en-US" altLang="zh-CN" sz="1100" b="1" dirty="0" smtClean="0"/>
          </a:p>
        </p:txBody>
      </p:sp>
      <p:sp>
        <p:nvSpPr>
          <p:cNvPr id="12" name="文本框 11"/>
          <p:cNvSpPr txBox="1"/>
          <p:nvPr/>
        </p:nvSpPr>
        <p:spPr>
          <a:xfrm>
            <a:off x="6648402" y="3805458"/>
            <a:ext cx="2325722" cy="1107996"/>
          </a:xfrm>
          <a:prstGeom prst="rect">
            <a:avLst/>
          </a:prstGeom>
          <a:noFill/>
          <a:ln>
            <a:solidFill>
              <a:schemeClr val="tx1"/>
            </a:solidFill>
          </a:ln>
        </p:spPr>
        <p:txBody>
          <a:bodyPr wrap="square" rtlCol="0">
            <a:spAutoFit/>
          </a:bodyPr>
          <a:lstStyle/>
          <a:p>
            <a:r>
              <a:rPr lang="en-US" altLang="zh-CN" sz="1100" b="1" dirty="0" err="1" smtClean="0">
                <a:solidFill>
                  <a:srgbClr val="FF0000"/>
                </a:solidFill>
              </a:rPr>
              <a:t>UnsharedConcreteFlyweight</a:t>
            </a:r>
            <a:endParaRPr lang="en-US" altLang="zh-CN" sz="1100" b="1" dirty="0" smtClean="0">
              <a:solidFill>
                <a:srgbClr val="FF0000"/>
              </a:solidFill>
            </a:endParaRPr>
          </a:p>
          <a:p>
            <a:r>
              <a:rPr lang="zh-CN" altLang="en-US" sz="1100" b="1" dirty="0" smtClean="0">
                <a:solidFill>
                  <a:srgbClr val="FF0000"/>
                </a:solidFill>
              </a:rPr>
              <a:t>（</a:t>
            </a:r>
            <a:r>
              <a:rPr lang="zh-CN" altLang="en-US" sz="1100" b="1" dirty="0">
                <a:solidFill>
                  <a:srgbClr val="FF0000"/>
                </a:solidFill>
              </a:rPr>
              <a:t>非共享具体享元类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并不是所有的抽象享元类的子类都需要被</a:t>
            </a:r>
            <a:r>
              <a:rPr lang="zh-CN" altLang="en-US" sz="1100" b="1" dirty="0" smtClean="0"/>
              <a:t>共享</a:t>
            </a:r>
            <a:r>
              <a:rPr lang="zh-CN" altLang="en-US" sz="1100" b="1" dirty="0"/>
              <a:t>，</a:t>
            </a:r>
            <a:r>
              <a:rPr lang="zh-CN" altLang="en-US" sz="1100" b="1" dirty="0" smtClean="0"/>
              <a:t>里面</a:t>
            </a:r>
            <a:r>
              <a:rPr lang="zh-CN" altLang="en-US" sz="1100" b="1" dirty="0"/>
              <a:t>包含了非共享的外部状态信息</a:t>
            </a:r>
            <a:endParaRPr lang="en-US" altLang="zh-CN" sz="1100" b="1" dirty="0" smtClean="0"/>
          </a:p>
        </p:txBody>
      </p:sp>
    </p:spTree>
    <p:extLst>
      <p:ext uri="{BB962C8B-B14F-4D97-AF65-F5344CB8AC3E}">
        <p14:creationId xmlns:p14="http://schemas.microsoft.com/office/powerpoint/2010/main" val="34858530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34774" y="60069"/>
            <a:ext cx="7142960" cy="3232415"/>
          </a:xfrm>
          <a:prstGeom prst="rect">
            <a:avLst/>
          </a:prstGeom>
        </p:spPr>
      </p:pic>
      <p:sp>
        <p:nvSpPr>
          <p:cNvPr id="8" name="标题 4"/>
          <p:cNvSpPr txBox="1">
            <a:spLocks/>
          </p:cNvSpPr>
          <p:nvPr/>
        </p:nvSpPr>
        <p:spPr>
          <a:xfrm>
            <a:off x="2738326" y="3698889"/>
            <a:ext cx="7027694"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err="1">
                <a:latin typeface="宋体" panose="02010600030101010101" pitchFamily="2" charset="-122"/>
                <a:ea typeface="宋体" panose="02010600030101010101" pitchFamily="2" charset="-122"/>
              </a:rPr>
              <a:t>IgoChessman</a:t>
            </a:r>
            <a:r>
              <a:rPr lang="zh-CN" altLang="en-US" sz="1200" b="1" dirty="0">
                <a:latin typeface="宋体" panose="02010600030101010101" pitchFamily="2" charset="-122"/>
                <a:ea typeface="宋体" panose="02010600030101010101" pitchFamily="2" charset="-122"/>
              </a:rPr>
              <a:t>充当抽象享元</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a:latin typeface="宋体" panose="02010600030101010101" pitchFamily="2" charset="-122"/>
                <a:ea typeface="宋体" panose="02010600030101010101" pitchFamily="2" charset="-122"/>
              </a:rPr>
              <a:t>IgoChessmanFactory</a:t>
            </a:r>
            <a:r>
              <a:rPr lang="zh-CN" altLang="en-US" sz="1200" b="1" dirty="0">
                <a:latin typeface="宋体" panose="02010600030101010101" pitchFamily="2" charset="-122"/>
                <a:ea typeface="宋体" panose="02010600030101010101" pitchFamily="2" charset="-122"/>
              </a:rPr>
              <a:t>充当享元工厂</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smtClean="0">
                <a:latin typeface="宋体" panose="02010600030101010101" pitchFamily="2" charset="-122"/>
                <a:ea typeface="宋体" panose="02010600030101010101" pitchFamily="2" charset="-122"/>
              </a:rPr>
              <a:t>BlackIgoChessman</a:t>
            </a:r>
            <a:r>
              <a:rPr lang="zh-CN" altLang="en-US" sz="1200" b="1" dirty="0">
                <a:latin typeface="宋体" panose="02010600030101010101" pitchFamily="2" charset="-122"/>
                <a:ea typeface="宋体" panose="02010600030101010101" pitchFamily="2" charset="-122"/>
              </a:rPr>
              <a:t>和</a:t>
            </a:r>
            <a:r>
              <a:rPr lang="en-US" altLang="zh-CN" sz="1200" b="1" dirty="0" err="1">
                <a:latin typeface="宋体" panose="02010600030101010101" pitchFamily="2" charset="-122"/>
                <a:ea typeface="宋体" panose="02010600030101010101" pitchFamily="2" charset="-122"/>
              </a:rPr>
              <a:t>WhiteIgoChessman</a:t>
            </a:r>
            <a:r>
              <a:rPr lang="zh-CN" altLang="en-US" sz="1200" b="1" dirty="0">
                <a:latin typeface="宋体" panose="02010600030101010101" pitchFamily="2" charset="-122"/>
                <a:ea typeface="宋体" panose="02010600030101010101" pitchFamily="2" charset="-122"/>
              </a:rPr>
              <a:t>充当具体享元</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13228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798" y="60069"/>
            <a:ext cx="6060403" cy="3567710"/>
          </a:xfrm>
          <a:prstGeom prst="rect">
            <a:avLst/>
          </a:prstGeom>
        </p:spPr>
      </p:pic>
      <p:sp>
        <p:nvSpPr>
          <p:cNvPr id="8" name="标题 4"/>
          <p:cNvSpPr txBox="1">
            <a:spLocks/>
          </p:cNvSpPr>
          <p:nvPr/>
        </p:nvSpPr>
        <p:spPr>
          <a:xfrm>
            <a:off x="2831769" y="3747117"/>
            <a:ext cx="7027694"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err="1">
                <a:latin typeface="宋体" panose="02010600030101010101" pitchFamily="2" charset="-122"/>
                <a:ea typeface="宋体" panose="02010600030101010101" pitchFamily="2" charset="-122"/>
              </a:rPr>
              <a:t>IgoChessman</a:t>
            </a:r>
            <a:r>
              <a:rPr lang="zh-CN" altLang="en-US" sz="1200" b="1" dirty="0">
                <a:latin typeface="宋体" panose="02010600030101010101" pitchFamily="2" charset="-122"/>
                <a:ea typeface="宋体" panose="02010600030101010101" pitchFamily="2" charset="-122"/>
              </a:rPr>
              <a:t>充当抽象享元</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a:latin typeface="宋体" panose="02010600030101010101" pitchFamily="2" charset="-122"/>
                <a:ea typeface="宋体" panose="02010600030101010101" pitchFamily="2" charset="-122"/>
              </a:rPr>
              <a:t>IgoChessmanFactory</a:t>
            </a:r>
            <a:r>
              <a:rPr lang="zh-CN" altLang="en-US" sz="1200" b="1" dirty="0">
                <a:latin typeface="宋体" panose="02010600030101010101" pitchFamily="2" charset="-122"/>
                <a:ea typeface="宋体" panose="02010600030101010101" pitchFamily="2" charset="-122"/>
              </a:rPr>
              <a:t>充当享元工厂</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smtClean="0">
                <a:latin typeface="宋体" panose="02010600030101010101" pitchFamily="2" charset="-122"/>
                <a:ea typeface="宋体" panose="02010600030101010101" pitchFamily="2" charset="-122"/>
              </a:rPr>
              <a:t>BlackIgoChessman</a:t>
            </a:r>
            <a:r>
              <a:rPr lang="zh-CN" altLang="en-US" sz="1200" b="1" dirty="0">
                <a:latin typeface="宋体" panose="02010600030101010101" pitchFamily="2" charset="-122"/>
                <a:ea typeface="宋体" panose="02010600030101010101" pitchFamily="2" charset="-122"/>
              </a:rPr>
              <a:t>和</a:t>
            </a:r>
            <a:r>
              <a:rPr lang="en-US" altLang="zh-CN" sz="1200" b="1" dirty="0" err="1">
                <a:latin typeface="宋体" panose="02010600030101010101" pitchFamily="2" charset="-122"/>
                <a:ea typeface="宋体" panose="02010600030101010101" pitchFamily="2" charset="-122"/>
              </a:rPr>
              <a:t>WhiteIgoChessman</a:t>
            </a:r>
            <a:r>
              <a:rPr lang="zh-CN" altLang="en-US" sz="1200" b="1" dirty="0">
                <a:latin typeface="宋体" panose="02010600030101010101" pitchFamily="2" charset="-122"/>
                <a:ea typeface="宋体" panose="02010600030101010101" pitchFamily="2" charset="-122"/>
              </a:rPr>
              <a:t>充当具体享元</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smtClean="0">
                <a:solidFill>
                  <a:srgbClr val="FF0000"/>
                </a:solidFill>
                <a:latin typeface="宋体" panose="02010600030101010101" pitchFamily="2" charset="-122"/>
                <a:ea typeface="宋体" panose="02010600030101010101" pitchFamily="2" charset="-122"/>
              </a:rPr>
              <a:t>增加</a:t>
            </a:r>
            <a:r>
              <a:rPr lang="zh-CN" altLang="en-US" sz="1200" b="1" dirty="0">
                <a:solidFill>
                  <a:srgbClr val="FF0000"/>
                </a:solidFill>
                <a:latin typeface="宋体" panose="02010600030101010101" pitchFamily="2" charset="-122"/>
                <a:ea typeface="宋体" panose="02010600030101010101" pitchFamily="2" charset="-122"/>
              </a:rPr>
              <a:t>了一个新的类</a:t>
            </a:r>
            <a:r>
              <a:rPr lang="en-US" altLang="zh-CN" sz="1200" b="1" dirty="0">
                <a:solidFill>
                  <a:srgbClr val="FF0000"/>
                </a:solidFill>
                <a:latin typeface="宋体" panose="02010600030101010101" pitchFamily="2" charset="-122"/>
                <a:ea typeface="宋体" panose="02010600030101010101" pitchFamily="2" charset="-122"/>
              </a:rPr>
              <a:t>Coordinates</a:t>
            </a:r>
            <a:r>
              <a:rPr lang="zh-CN" altLang="en-US" sz="1200" b="1" dirty="0">
                <a:solidFill>
                  <a:srgbClr val="FF0000"/>
                </a:solidFill>
                <a:latin typeface="宋体" panose="02010600030101010101" pitchFamily="2" charset="-122"/>
                <a:ea typeface="宋体" panose="02010600030101010101" pitchFamily="2" charset="-122"/>
              </a:rPr>
              <a:t>（坐标类</a:t>
            </a:r>
            <a:r>
              <a:rPr lang="zh-CN" altLang="en-US" sz="1200" b="1" dirty="0" smtClean="0">
                <a:solidFill>
                  <a:srgbClr val="FF0000"/>
                </a:solidFill>
                <a:latin typeface="宋体" panose="02010600030101010101" pitchFamily="2" charset="-122"/>
                <a:ea typeface="宋体" panose="02010600030101010101" pitchFamily="2" charset="-122"/>
              </a:rPr>
              <a:t>）充当非共享具体享元类</a:t>
            </a:r>
            <a:endParaRPr lang="en-US" altLang="zh-CN" sz="12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6994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871483" y="924454"/>
            <a:ext cx="7334078" cy="138499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t>可以</a:t>
            </a:r>
            <a:r>
              <a:rPr lang="zh-CN" altLang="en-US" sz="1400" b="1" dirty="0"/>
              <a:t>极大减少内存中对象的数量</a:t>
            </a:r>
            <a:r>
              <a:rPr lang="zh-CN" altLang="en-US" sz="1400" dirty="0"/>
              <a:t>，使得相同或相似对象在内存中只保存一份，从而可以节约系统资源，提高</a:t>
            </a:r>
            <a:r>
              <a:rPr lang="zh-CN" altLang="en-US" sz="1400" dirty="0" smtClean="0"/>
              <a:t>系统性能</a:t>
            </a:r>
            <a:endParaRPr lang="en-US" altLang="zh-CN" sz="1400" dirty="0" smtClean="0"/>
          </a:p>
          <a:p>
            <a:pPr marL="285750" indent="-285750">
              <a:lnSpc>
                <a:spcPct val="150000"/>
              </a:lnSpc>
              <a:buFont typeface="Wingdings" panose="05000000000000000000" pitchFamily="2" charset="2"/>
              <a:buChar char="Ø"/>
            </a:pPr>
            <a:r>
              <a:rPr lang="zh-CN" altLang="en-US" sz="1400" dirty="0"/>
              <a:t>享元模式的外部状态相对独立，而且不会影响其内部状态，从而使得</a:t>
            </a:r>
            <a:r>
              <a:rPr lang="zh-CN" altLang="en-US" sz="1400" b="1" dirty="0"/>
              <a:t>享元对象可以在不同的环境中被共享</a:t>
            </a: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65</a:t>
            </a:fld>
            <a:endParaRPr lang="zh-CN" altLang="en-US" dirty="0">
              <a:solidFill>
                <a:prstClr val="black">
                  <a:tint val="75000"/>
                </a:prstClr>
              </a:solidFill>
            </a:endParaRPr>
          </a:p>
        </p:txBody>
      </p:sp>
      <p:sp>
        <p:nvSpPr>
          <p:cNvPr id="5" name="矩形 4"/>
          <p:cNvSpPr/>
          <p:nvPr/>
        </p:nvSpPr>
        <p:spPr>
          <a:xfrm>
            <a:off x="368155" y="94470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860598" y="947565"/>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享元</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12" name="矩形 11"/>
          <p:cNvSpPr/>
          <p:nvPr/>
        </p:nvSpPr>
        <p:spPr>
          <a:xfrm>
            <a:off x="857332" y="2576215"/>
            <a:ext cx="7467427"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t>享元模式</a:t>
            </a:r>
            <a:r>
              <a:rPr lang="zh-CN" altLang="en-US" sz="1400" b="1" dirty="0"/>
              <a:t>使得系统变得复杂</a:t>
            </a:r>
            <a:r>
              <a:rPr lang="zh-CN" altLang="en-US" sz="1400" dirty="0"/>
              <a:t>，需要分离出内部状态和外部状态，这使得程序的逻辑</a:t>
            </a:r>
            <a:r>
              <a:rPr lang="zh-CN" altLang="en-US" sz="1400" dirty="0" smtClean="0"/>
              <a:t>复杂化</a:t>
            </a:r>
            <a:endParaRPr lang="en-US" altLang="zh-CN" sz="1400" dirty="0" smtClean="0"/>
          </a:p>
          <a:p>
            <a:pPr marL="285750" indent="-285750">
              <a:lnSpc>
                <a:spcPct val="150000"/>
              </a:lnSpc>
              <a:buFont typeface="Wingdings" panose="05000000000000000000" pitchFamily="2" charset="2"/>
              <a:buChar char="Ø"/>
            </a:pPr>
            <a:r>
              <a:rPr lang="zh-CN" altLang="en-US" sz="1400" dirty="0"/>
              <a:t>为了使对象可以共享，享元模式</a:t>
            </a:r>
            <a:r>
              <a:rPr lang="zh-CN" altLang="en-US" sz="1400" b="1" dirty="0"/>
              <a:t>需要将享元对象的部分状态外部化</a:t>
            </a:r>
            <a:r>
              <a:rPr lang="zh-CN" altLang="en-US" sz="1400" dirty="0"/>
              <a:t>，而</a:t>
            </a:r>
            <a:r>
              <a:rPr lang="zh-CN" altLang="en-US" sz="1400" b="1" dirty="0"/>
              <a:t>读取外部状态将使得运行时间变长</a:t>
            </a:r>
            <a:endParaRPr lang="zh-CN" altLang="en-US" sz="1400" b="1" dirty="0" smtClean="0"/>
          </a:p>
        </p:txBody>
      </p:sp>
      <p:sp>
        <p:nvSpPr>
          <p:cNvPr id="14" name="矩形 13"/>
          <p:cNvSpPr/>
          <p:nvPr/>
        </p:nvSpPr>
        <p:spPr>
          <a:xfrm>
            <a:off x="368155" y="2563648"/>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60598" y="2563648"/>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499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1166"/>
            <a:ext cx="2654243"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代理</a:t>
            </a:r>
            <a:r>
              <a:rPr lang="zh-CN" altLang="en-US" sz="1800" dirty="0" smtClean="0">
                <a:latin typeface="微软雅黑" panose="020B0503020204020204" pitchFamily="34" charset="-122"/>
                <a:ea typeface="微软雅黑" panose="020B0503020204020204" pitchFamily="34" charset="-122"/>
              </a:rPr>
              <a:t>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66</a:t>
            </a:fld>
            <a:endParaRPr lang="zh-CN" altLang="en-US">
              <a:solidFill>
                <a:prstClr val="black">
                  <a:tint val="75000"/>
                </a:prstClr>
              </a:solidFill>
            </a:endParaRPr>
          </a:p>
        </p:txBody>
      </p:sp>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08947" y="323064"/>
            <a:ext cx="6537839" cy="4634057"/>
          </a:xfrm>
          <a:prstGeom prst="rect">
            <a:avLst/>
          </a:prstGeom>
        </p:spPr>
      </p:pic>
    </p:spTree>
    <p:extLst>
      <p:ext uri="{BB962C8B-B14F-4D97-AF65-F5344CB8AC3E}">
        <p14:creationId xmlns:p14="http://schemas.microsoft.com/office/powerpoint/2010/main" val="9069375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7392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代理</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21931" y="588887"/>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代购通常</a:t>
            </a:r>
            <a:r>
              <a:rPr lang="zh-CN" altLang="en-US" sz="1200" b="1" dirty="0">
                <a:latin typeface="宋体" panose="02010600030101010101" pitchFamily="2" charset="-122"/>
                <a:ea typeface="宋体" panose="02010600030101010101" pitchFamily="2" charset="-122"/>
              </a:rPr>
              <a:t>是因为在当地买不到某件</a:t>
            </a:r>
            <a:r>
              <a:rPr lang="zh-CN" altLang="en-US" sz="1200" b="1" dirty="0" smtClean="0">
                <a:latin typeface="宋体" panose="02010600030101010101" pitchFamily="2" charset="-122"/>
                <a:ea typeface="宋体" panose="02010600030101010101" pitchFamily="2" charset="-122"/>
              </a:rPr>
              <a:t>商品，</a:t>
            </a:r>
            <a:r>
              <a:rPr lang="zh-CN" altLang="en-US" sz="1200" b="1" dirty="0">
                <a:latin typeface="宋体" panose="02010600030101010101" pitchFamily="2" charset="-122"/>
                <a:ea typeface="宋体" panose="02010600030101010101" pitchFamily="2" charset="-122"/>
              </a:rPr>
              <a:t>因此托人在其他地区甚至国外购买该商品，然后通过快递发货或者直接携带回来</a:t>
            </a:r>
            <a:endParaRPr lang="en-US" altLang="zh-CN" sz="12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7222" y="1312635"/>
            <a:ext cx="6629678" cy="1364934"/>
          </a:xfrm>
          <a:prstGeom prst="rect">
            <a:avLst/>
          </a:prstGeom>
        </p:spPr>
      </p:pic>
      <p:sp>
        <p:nvSpPr>
          <p:cNvPr id="10" name="标题 4"/>
          <p:cNvSpPr txBox="1">
            <a:spLocks/>
          </p:cNvSpPr>
          <p:nvPr/>
        </p:nvSpPr>
        <p:spPr>
          <a:xfrm>
            <a:off x="1288267" y="2678575"/>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在软件开发中，也有一种设计模式可以提供与代购网站类似的功能。由于某些原因，客户端不想或不能直接访问一个对象，此时可以通过一个称之为“代理”的第三者来实现间接访问，该方案对应的设计模式被称为代理模式。</a:t>
            </a:r>
            <a:endParaRPr lang="en-US" altLang="zh-CN" sz="1200" b="1" dirty="0">
              <a:latin typeface="宋体" panose="02010600030101010101" pitchFamily="2" charset="-122"/>
              <a:ea typeface="宋体" panose="02010600030101010101" pitchFamily="2" charset="-122"/>
            </a:endParaRPr>
          </a:p>
        </p:txBody>
      </p:sp>
      <p:sp>
        <p:nvSpPr>
          <p:cNvPr id="12" name="标题 4"/>
          <p:cNvSpPr txBox="1">
            <a:spLocks/>
          </p:cNvSpPr>
          <p:nvPr/>
        </p:nvSpPr>
        <p:spPr>
          <a:xfrm>
            <a:off x="1288268" y="3753280"/>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代理模式是一种对象结构型模式。在代理模式中引入了一个新的代理对象，代理对象在客户端对象和目标对象之间起到中介的作用，它去掉客户不能看到的内容和服务或者增添客户需要的额外的新服务。</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5181281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1369418" y="113467"/>
            <a:ext cx="5144497" cy="3551196"/>
          </a:xfrm>
          <a:prstGeom prst="rect">
            <a:avLst/>
          </a:prstGeom>
        </p:spPr>
      </p:pic>
      <p:sp>
        <p:nvSpPr>
          <p:cNvPr id="13" name="文本框 12"/>
          <p:cNvSpPr txBox="1"/>
          <p:nvPr/>
        </p:nvSpPr>
        <p:spPr>
          <a:xfrm>
            <a:off x="5672497" y="113467"/>
            <a:ext cx="2029821" cy="1277273"/>
          </a:xfrm>
          <a:prstGeom prst="rect">
            <a:avLst/>
          </a:prstGeom>
          <a:noFill/>
          <a:ln>
            <a:solidFill>
              <a:schemeClr val="tx1"/>
            </a:solidFill>
          </a:ln>
        </p:spPr>
        <p:txBody>
          <a:bodyPr wrap="square" rtlCol="0">
            <a:spAutoFit/>
          </a:bodyPr>
          <a:lstStyle/>
          <a:p>
            <a:r>
              <a:rPr lang="en-US" altLang="zh-CN" sz="1100" b="1" dirty="0">
                <a:solidFill>
                  <a:srgbClr val="FF0000"/>
                </a:solidFill>
              </a:rPr>
              <a:t> Subject</a:t>
            </a:r>
            <a:r>
              <a:rPr lang="zh-CN" altLang="en-US" sz="1100" b="1" dirty="0">
                <a:solidFill>
                  <a:srgbClr val="FF0000"/>
                </a:solidFill>
              </a:rPr>
              <a:t>（抽象主题角色</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它声明了真实主题和代理主题的共同接口，这样一来在任何使用真实主题的地方都可以使用代理主题，客户端通常需要针对抽象主题角色进行编程</a:t>
            </a:r>
            <a:endParaRPr lang="en-US" altLang="zh-CN" sz="1100" b="1" dirty="0" smtClean="0"/>
          </a:p>
        </p:txBody>
      </p:sp>
      <p:sp>
        <p:nvSpPr>
          <p:cNvPr id="14" name="文本框 13"/>
          <p:cNvSpPr txBox="1"/>
          <p:nvPr/>
        </p:nvSpPr>
        <p:spPr>
          <a:xfrm>
            <a:off x="6840612" y="2534071"/>
            <a:ext cx="2029821" cy="1277273"/>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en-US" altLang="zh-CN" sz="1100" b="1" dirty="0" err="1">
                <a:solidFill>
                  <a:srgbClr val="FF0000"/>
                </a:solidFill>
              </a:rPr>
              <a:t>RealSubject</a:t>
            </a:r>
            <a:r>
              <a:rPr lang="zh-CN" altLang="en-US" sz="1100" b="1" dirty="0">
                <a:solidFill>
                  <a:srgbClr val="FF0000"/>
                </a:solidFill>
              </a:rPr>
              <a:t>（真实主题角色</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它定义了代理角色所代表的真实对象，在真实主题角色中实现了真实的业务操作，客户端可以通过代理主题角色间接调用真实主题角色中定义的操作</a:t>
            </a:r>
            <a:endParaRPr lang="en-US" altLang="zh-CN" sz="1100" b="1" dirty="0" smtClean="0"/>
          </a:p>
        </p:txBody>
      </p:sp>
      <p:sp>
        <p:nvSpPr>
          <p:cNvPr id="15" name="文本框 14"/>
          <p:cNvSpPr txBox="1"/>
          <p:nvPr/>
        </p:nvSpPr>
        <p:spPr>
          <a:xfrm>
            <a:off x="1575171" y="3811576"/>
            <a:ext cx="4405139" cy="938719"/>
          </a:xfrm>
          <a:prstGeom prst="rect">
            <a:avLst/>
          </a:prstGeom>
          <a:noFill/>
          <a:ln>
            <a:solidFill>
              <a:schemeClr val="tx1"/>
            </a:solidFill>
          </a:ln>
        </p:spPr>
        <p:txBody>
          <a:bodyPr wrap="square" rtlCol="0">
            <a:spAutoFit/>
          </a:bodyPr>
          <a:lstStyle/>
          <a:p>
            <a:r>
              <a:rPr lang="en-US" altLang="zh-CN" sz="1100" b="1" dirty="0">
                <a:solidFill>
                  <a:srgbClr val="FF0000"/>
                </a:solidFill>
              </a:rPr>
              <a:t> Proxy</a:t>
            </a:r>
            <a:r>
              <a:rPr lang="zh-CN" altLang="en-US" sz="1100" b="1" dirty="0">
                <a:solidFill>
                  <a:srgbClr val="FF0000"/>
                </a:solidFill>
              </a:rPr>
              <a:t>（代理主题角色</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它包含了对真实主题的引用，从而可以在任何时候操作真实主题对象；在代理主题角色中提供一个与真实主题角色相同的接口，以便在任何时候都可以替代真实</a:t>
            </a:r>
            <a:r>
              <a:rPr lang="zh-CN" altLang="en-US" sz="1100" b="1" dirty="0" smtClean="0"/>
              <a:t>主题</a:t>
            </a:r>
            <a:endParaRPr lang="en-US" altLang="zh-CN" sz="1100" b="1" dirty="0" smtClean="0"/>
          </a:p>
        </p:txBody>
      </p:sp>
    </p:spTree>
    <p:extLst>
      <p:ext uri="{BB962C8B-B14F-4D97-AF65-F5344CB8AC3E}">
        <p14:creationId xmlns:p14="http://schemas.microsoft.com/office/powerpoint/2010/main" val="51615161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047887" y="117004"/>
            <a:ext cx="6734523" cy="1446550"/>
          </a:xfrm>
          <a:prstGeom prst="rect">
            <a:avLst/>
          </a:prstGeom>
          <a:noFill/>
          <a:ln>
            <a:solidFill>
              <a:schemeClr val="tx1"/>
            </a:solidFill>
          </a:ln>
        </p:spPr>
        <p:txBody>
          <a:bodyPr wrap="square" rtlCol="0">
            <a:spAutoFit/>
          </a:bodyPr>
          <a:lstStyle/>
          <a:p>
            <a:r>
              <a:rPr lang="zh-CN" altLang="en-US" sz="1100" b="1" dirty="0"/>
              <a:t>某软件公司承接了某信息咨询公司的收费商务信息查询系统的开发任务，该系统的基本需求如下</a:t>
            </a:r>
            <a:r>
              <a:rPr lang="zh-CN" altLang="en-US" sz="1100" b="1" dirty="0" smtClean="0"/>
              <a:t>：</a:t>
            </a:r>
            <a:endParaRPr lang="en-US" altLang="zh-CN" sz="1100" b="1" dirty="0" smtClean="0"/>
          </a:p>
          <a:p>
            <a:endParaRPr lang="zh-CN" altLang="en-US" sz="1100" dirty="0"/>
          </a:p>
          <a:p>
            <a:r>
              <a:rPr lang="zh-CN" altLang="en-US" sz="1100" b="1" dirty="0"/>
              <a:t>       </a:t>
            </a:r>
            <a:r>
              <a:rPr lang="en-US" altLang="zh-CN" sz="1100" b="1" dirty="0"/>
              <a:t>(1) </a:t>
            </a:r>
            <a:r>
              <a:rPr lang="zh-CN" altLang="en-US" sz="1100" b="1" dirty="0"/>
              <a:t>在进行商务信息查询之前用户需要通过身份验证，只有合法用户才能够使用该查询系统；</a:t>
            </a:r>
            <a:endParaRPr lang="zh-CN" altLang="en-US" sz="1100" dirty="0"/>
          </a:p>
          <a:p>
            <a:r>
              <a:rPr lang="zh-CN" altLang="en-US" sz="1100" b="1" dirty="0"/>
              <a:t>       </a:t>
            </a:r>
            <a:r>
              <a:rPr lang="en-US" altLang="zh-CN" sz="1100" b="1" dirty="0"/>
              <a:t>(2) </a:t>
            </a:r>
            <a:r>
              <a:rPr lang="zh-CN" altLang="en-US" sz="1100" b="1" dirty="0"/>
              <a:t>在进行商务信息查询时系统需要记录查询日志，以便根据查询次数收取查询费用</a:t>
            </a:r>
            <a:r>
              <a:rPr lang="zh-CN" altLang="en-US" sz="1100" b="1" dirty="0" smtClean="0"/>
              <a:t>。</a:t>
            </a:r>
            <a:endParaRPr lang="en-US" altLang="zh-CN" sz="1100" b="1" dirty="0" smtClean="0"/>
          </a:p>
          <a:p>
            <a:endParaRPr lang="en-US" altLang="zh-CN" sz="1100" b="1" dirty="0" smtClean="0"/>
          </a:p>
          <a:p>
            <a:r>
              <a:rPr lang="zh-CN" altLang="en-US" sz="1100" b="1" dirty="0"/>
              <a:t>该软件公司开发人员已完成了商务信息查询模块的开发任务，现希望能够以一种松耦合的方式向原有系统增加身份验证和日志记录功能，客户端代码可以无区别地对待原始的商务信息查询模块和增加新功能之后的商务信息查询模块，而且可能在将来还要在该信息查询模块中增加一些新的功能。</a:t>
            </a:r>
            <a:endParaRPr lang="zh-CN" altLang="en-US" sz="1100"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2518" y="2811903"/>
            <a:ext cx="5980439" cy="1817409"/>
          </a:xfrm>
          <a:prstGeom prst="rect">
            <a:avLst/>
          </a:prstGeom>
        </p:spPr>
      </p:pic>
      <p:sp>
        <p:nvSpPr>
          <p:cNvPr id="7" name="标题 4"/>
          <p:cNvSpPr txBox="1">
            <a:spLocks/>
          </p:cNvSpPr>
          <p:nvPr/>
        </p:nvSpPr>
        <p:spPr>
          <a:xfrm>
            <a:off x="1242608" y="1794511"/>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可以采用一种间接访问的方式来实现该商务信息查询系统的设计，在客户端对象和信息查询对象之间增加一个代理对象，让代理对象来实现身份验证和日志记录等功能，而无须直接对原有的商务信息查询对象进行</a:t>
            </a:r>
            <a:r>
              <a:rPr lang="zh-CN" altLang="en-US" sz="1200" b="1" dirty="0" smtClean="0">
                <a:latin typeface="宋体" panose="02010600030101010101" pitchFamily="2" charset="-122"/>
                <a:ea typeface="宋体" panose="02010600030101010101" pitchFamily="2" charset="-122"/>
              </a:rPr>
              <a:t>修改</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178510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7</a:t>
            </a:fld>
            <a:endParaRPr lang="zh-CN" altLang="en-US">
              <a:solidFill>
                <a:prstClr val="black">
                  <a:tint val="75000"/>
                </a:prstClr>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1443" y="266977"/>
            <a:ext cx="5422557" cy="3912809"/>
          </a:xfrm>
          <a:prstGeom prst="rect">
            <a:avLst/>
          </a:prstGeom>
        </p:spPr>
      </p:pic>
      <p:sp>
        <p:nvSpPr>
          <p:cNvPr id="5" name="标题 4"/>
          <p:cNvSpPr txBox="1">
            <a:spLocks/>
          </p:cNvSpPr>
          <p:nvPr/>
        </p:nvSpPr>
        <p:spPr>
          <a:xfrm>
            <a:off x="329999" y="1059012"/>
            <a:ext cx="3514486"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软件公司欲开发一套界面皮肤</a:t>
            </a:r>
            <a:r>
              <a:rPr lang="zh-CN" altLang="en-US" sz="1200" b="1" dirty="0" smtClean="0">
                <a:latin typeface="宋体" panose="02010600030101010101" pitchFamily="2" charset="-122"/>
                <a:ea typeface="宋体" panose="02010600030101010101" pitchFamily="2" charset="-122"/>
              </a:rPr>
              <a:t>库。用户</a:t>
            </a:r>
            <a:r>
              <a:rPr lang="zh-CN" altLang="en-US" sz="1200" b="1" dirty="0">
                <a:latin typeface="宋体" panose="02010600030101010101" pitchFamily="2" charset="-122"/>
                <a:ea typeface="宋体" panose="02010600030101010101" pitchFamily="2" charset="-122"/>
              </a:rPr>
              <a:t>在使用时可以通过菜单来选择皮肤，不同的皮肤将提供视觉效果不同的按钮、文本框、组合框等界面元素，其结构示意图</a:t>
            </a:r>
            <a:r>
              <a:rPr lang="zh-CN" altLang="en-US" sz="1200" b="1" dirty="0" smtClean="0">
                <a:latin typeface="宋体" panose="02010600030101010101" pitchFamily="2" charset="-122"/>
                <a:ea typeface="宋体" panose="02010600030101010101" pitchFamily="2" charset="-122"/>
              </a:rPr>
              <a:t>如右图所</a:t>
            </a:r>
            <a:r>
              <a:rPr lang="zh-CN" altLang="en-US" sz="1200" b="1" dirty="0">
                <a:latin typeface="宋体" panose="02010600030101010101" pitchFamily="2" charset="-122"/>
                <a:ea typeface="宋体" panose="02010600030101010101" pitchFamily="2" charset="-122"/>
              </a:rPr>
              <a:t>示</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a:lnSpc>
                <a:spcPct val="150000"/>
              </a:lnSpc>
            </a:pPr>
            <a:endParaRPr lang="en-US" altLang="zh-CN" sz="1200" b="1" dirty="0">
              <a:latin typeface="宋体" panose="02010600030101010101" pitchFamily="2" charset="-122"/>
              <a:ea typeface="宋体" panose="02010600030101010101" pitchFamily="2" charset="-122"/>
            </a:endParaRPr>
          </a:p>
          <a:p>
            <a:pPr>
              <a:lnSpc>
                <a:spcPct val="150000"/>
              </a:lnSpc>
            </a:pP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该皮肤库需要具备良好的灵活性和可扩展性，用户可以自由选择不同的皮肤，开发人员可以在不修改既有代码的基础上增加新的皮肤</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3158427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81027" y="0"/>
            <a:ext cx="7215353" cy="3704096"/>
          </a:xfrm>
          <a:prstGeom prst="rect">
            <a:avLst/>
          </a:prstGeom>
        </p:spPr>
      </p:pic>
      <p:sp>
        <p:nvSpPr>
          <p:cNvPr id="7" name="文本框 6"/>
          <p:cNvSpPr txBox="1"/>
          <p:nvPr/>
        </p:nvSpPr>
        <p:spPr>
          <a:xfrm>
            <a:off x="3684299" y="3859687"/>
            <a:ext cx="2783246" cy="938719"/>
          </a:xfrm>
          <a:prstGeom prst="rect">
            <a:avLst/>
          </a:prstGeom>
          <a:noFill/>
          <a:ln>
            <a:solidFill>
              <a:schemeClr val="tx1"/>
            </a:solidFill>
          </a:ln>
        </p:spPr>
        <p:txBody>
          <a:bodyPr wrap="square" rtlCol="0">
            <a:spAutoFit/>
          </a:bodyPr>
          <a:lstStyle/>
          <a:p>
            <a:r>
              <a:rPr lang="zh-CN" altLang="en-US" sz="1100" b="1" dirty="0"/>
              <a:t>业务类</a:t>
            </a:r>
            <a:r>
              <a:rPr lang="en-US" altLang="zh-CN" sz="1100" b="1" dirty="0" err="1"/>
              <a:t>AccessValidator</a:t>
            </a:r>
            <a:r>
              <a:rPr lang="zh-CN" altLang="en-US" sz="1100" b="1" dirty="0"/>
              <a:t>用于验证用户</a:t>
            </a:r>
            <a:r>
              <a:rPr lang="zh-CN" altLang="en-US" sz="1100" b="1" dirty="0" smtClean="0"/>
              <a:t>身份</a:t>
            </a:r>
            <a:endParaRPr lang="en-US" altLang="zh-CN" sz="1100" b="1" dirty="0" smtClean="0"/>
          </a:p>
          <a:p>
            <a:r>
              <a:rPr lang="zh-CN" altLang="en-US" sz="1100" b="1" dirty="0" smtClean="0"/>
              <a:t>业务</a:t>
            </a:r>
            <a:r>
              <a:rPr lang="zh-CN" altLang="en-US" sz="1100" b="1" dirty="0"/>
              <a:t>类</a:t>
            </a:r>
            <a:r>
              <a:rPr lang="en-US" altLang="zh-CN" sz="1100" b="1" dirty="0"/>
              <a:t>Logger</a:t>
            </a:r>
            <a:r>
              <a:rPr lang="zh-CN" altLang="en-US" sz="1100" b="1" dirty="0"/>
              <a:t>用于记录用户查询</a:t>
            </a:r>
            <a:r>
              <a:rPr lang="zh-CN" altLang="en-US" sz="1100" b="1" dirty="0" smtClean="0"/>
              <a:t>日志</a:t>
            </a:r>
            <a:endParaRPr lang="en-US" altLang="zh-CN" sz="1100" b="1" dirty="0" smtClean="0"/>
          </a:p>
          <a:p>
            <a:r>
              <a:rPr lang="en-US" altLang="zh-CN" sz="1100" b="1" dirty="0" smtClean="0"/>
              <a:t>Searcher</a:t>
            </a:r>
            <a:r>
              <a:rPr lang="zh-CN" altLang="en-US" sz="1100" b="1" dirty="0"/>
              <a:t>充当抽象主题</a:t>
            </a:r>
            <a:r>
              <a:rPr lang="zh-CN" altLang="en-US" sz="1100" b="1" dirty="0" smtClean="0"/>
              <a:t>角色</a:t>
            </a:r>
            <a:endParaRPr lang="en-US" altLang="zh-CN" sz="1100" b="1" dirty="0" smtClean="0"/>
          </a:p>
          <a:p>
            <a:r>
              <a:rPr lang="en-US" altLang="zh-CN" sz="1100" b="1" dirty="0" err="1" smtClean="0"/>
              <a:t>RealSearcher</a:t>
            </a:r>
            <a:r>
              <a:rPr lang="zh-CN" altLang="en-US" sz="1100" b="1" dirty="0"/>
              <a:t>充当真实主题</a:t>
            </a:r>
            <a:r>
              <a:rPr lang="zh-CN" altLang="en-US" sz="1100" b="1" dirty="0" smtClean="0"/>
              <a:t>角色</a:t>
            </a:r>
            <a:endParaRPr lang="en-US" altLang="zh-CN" sz="1100" b="1" dirty="0" smtClean="0"/>
          </a:p>
          <a:p>
            <a:r>
              <a:rPr lang="en-US" altLang="zh-CN" sz="1100" b="1" dirty="0" err="1" smtClean="0"/>
              <a:t>ProxySearcher</a:t>
            </a:r>
            <a:r>
              <a:rPr lang="zh-CN" altLang="en-US" sz="1100" b="1" dirty="0"/>
              <a:t>充当代理主题角色</a:t>
            </a:r>
            <a:endParaRPr lang="en-US" altLang="zh-CN" sz="1100" b="1" dirty="0" smtClean="0"/>
          </a:p>
        </p:txBody>
      </p:sp>
    </p:spTree>
    <p:extLst>
      <p:ext uri="{BB962C8B-B14F-4D97-AF65-F5344CB8AC3E}">
        <p14:creationId xmlns:p14="http://schemas.microsoft.com/office/powerpoint/2010/main" val="351424283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871483" y="924454"/>
            <a:ext cx="7334078" cy="10618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t>能够协调调用者和被调用者，在一定程度上</a:t>
            </a:r>
            <a:r>
              <a:rPr lang="zh-CN" altLang="en-US" sz="1400" b="1" dirty="0"/>
              <a:t>降低了系统的</a:t>
            </a:r>
            <a:r>
              <a:rPr lang="zh-CN" altLang="en-US" sz="1400" b="1" dirty="0" smtClean="0"/>
              <a:t>耦合度</a:t>
            </a:r>
            <a:endParaRPr lang="en-US" altLang="zh-CN" sz="1400" b="1" dirty="0" smtClean="0"/>
          </a:p>
          <a:p>
            <a:pPr marL="285750" indent="-285750">
              <a:lnSpc>
                <a:spcPct val="150000"/>
              </a:lnSpc>
              <a:buFont typeface="Wingdings" panose="05000000000000000000" pitchFamily="2" charset="2"/>
              <a:buChar char="Ø"/>
            </a:pPr>
            <a:r>
              <a:rPr lang="zh-CN" altLang="en-US" sz="1400" dirty="0" smtClean="0"/>
              <a:t>客户端</a:t>
            </a:r>
            <a:r>
              <a:rPr lang="zh-CN" altLang="en-US" sz="1400" dirty="0"/>
              <a:t>可以针对抽象主题角色进行编程，增加和更换代理类无须修改源代码，</a:t>
            </a:r>
            <a:r>
              <a:rPr lang="zh-CN" altLang="en-US" sz="1400" b="1" dirty="0"/>
              <a:t>符合开闭原则，系统具有较好的灵活性和可</a:t>
            </a:r>
            <a:r>
              <a:rPr lang="zh-CN" altLang="en-US" sz="1400" b="1" dirty="0" smtClean="0"/>
              <a:t>扩展性</a:t>
            </a: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71</a:t>
            </a:fld>
            <a:endParaRPr lang="zh-CN" altLang="en-US" dirty="0">
              <a:solidFill>
                <a:prstClr val="black">
                  <a:tint val="75000"/>
                </a:prstClr>
              </a:solidFill>
            </a:endParaRPr>
          </a:p>
        </p:txBody>
      </p:sp>
      <p:sp>
        <p:nvSpPr>
          <p:cNvPr id="5" name="矩形 4"/>
          <p:cNvSpPr/>
          <p:nvPr/>
        </p:nvSpPr>
        <p:spPr>
          <a:xfrm>
            <a:off x="368155" y="94470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860598" y="947565"/>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代理</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12" name="矩形 11"/>
          <p:cNvSpPr/>
          <p:nvPr/>
        </p:nvSpPr>
        <p:spPr>
          <a:xfrm>
            <a:off x="857332" y="2576215"/>
            <a:ext cx="7467427" cy="73866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t>由于在客户端和真实主题之间增加了代理对象，</a:t>
            </a:r>
            <a:r>
              <a:rPr lang="zh-CN" altLang="en-US" sz="1400" dirty="0" smtClean="0"/>
              <a:t>因此</a:t>
            </a:r>
            <a:r>
              <a:rPr lang="zh-CN" altLang="en-US" sz="1400" b="1" dirty="0" smtClean="0"/>
              <a:t>可能</a:t>
            </a:r>
            <a:r>
              <a:rPr lang="zh-CN" altLang="en-US" sz="1400" b="1" dirty="0"/>
              <a:t>会造成请求的处理速度变</a:t>
            </a:r>
            <a:r>
              <a:rPr lang="zh-CN" altLang="en-US" sz="1400" b="1" dirty="0" smtClean="0"/>
              <a:t>慢</a:t>
            </a:r>
            <a:endParaRPr lang="en-US" altLang="zh-CN" sz="1400" b="1" dirty="0" smtClean="0"/>
          </a:p>
          <a:p>
            <a:pPr marL="285750" indent="-285750">
              <a:lnSpc>
                <a:spcPct val="150000"/>
              </a:lnSpc>
              <a:buFont typeface="Wingdings" panose="05000000000000000000" pitchFamily="2" charset="2"/>
              <a:buChar char="Ø"/>
            </a:pPr>
            <a:r>
              <a:rPr lang="zh-CN" altLang="en-US" sz="1400" dirty="0"/>
              <a:t>实现代理模式需要额外的工作，而且有些代理模式的</a:t>
            </a:r>
            <a:r>
              <a:rPr lang="zh-CN" altLang="en-US" sz="1400" b="1" dirty="0"/>
              <a:t>实现过程较为复杂</a:t>
            </a:r>
            <a:endParaRPr lang="zh-CN" altLang="en-US" sz="1400" b="1" dirty="0" smtClean="0"/>
          </a:p>
        </p:txBody>
      </p:sp>
      <p:sp>
        <p:nvSpPr>
          <p:cNvPr id="14" name="矩形 13"/>
          <p:cNvSpPr/>
          <p:nvPr/>
        </p:nvSpPr>
        <p:spPr>
          <a:xfrm>
            <a:off x="368155" y="2563648"/>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860598" y="2563648"/>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238399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2011461"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72</a:t>
            </a:fld>
            <a:endParaRPr lang="zh-CN" altLang="en-US">
              <a:solidFill>
                <a:prstClr val="black">
                  <a:tint val="75000"/>
                </a:prstClr>
              </a:solidFill>
            </a:endParaRP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005" y="136686"/>
            <a:ext cx="7490503" cy="4848574"/>
          </a:xfrm>
          <a:prstGeom prst="rect">
            <a:avLst/>
          </a:prstGeom>
        </p:spPr>
      </p:pic>
    </p:spTree>
    <p:extLst>
      <p:ext uri="{BB962C8B-B14F-4D97-AF65-F5344CB8AC3E}">
        <p14:creationId xmlns:p14="http://schemas.microsoft.com/office/powerpoint/2010/main" val="321978303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设计模式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型模式概述</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4" name="标题 4"/>
          <p:cNvSpPr txBox="1">
            <a:spLocks/>
          </p:cNvSpPr>
          <p:nvPr/>
        </p:nvSpPr>
        <p:spPr>
          <a:xfrm>
            <a:off x="809798" y="786755"/>
            <a:ext cx="5722620" cy="39662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endParaRPr lang="en-US" sz="1800" b="1" dirty="0">
              <a:solidFill>
                <a:srgbClr val="4ACBD6"/>
              </a:solidFill>
              <a:latin typeface="微软雅黑" panose="020B0503020204020204" pitchFamily="34" charset="-122"/>
              <a:ea typeface="微软雅黑" panose="020B0503020204020204" pitchFamily="34" charset="-122"/>
              <a:cs typeface="Arial"/>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73</a:t>
            </a:fld>
            <a:endParaRPr lang="zh-CN" altLang="en-US">
              <a:solidFill>
                <a:prstClr val="black">
                  <a:tint val="75000"/>
                </a:prstClr>
              </a:solidFill>
            </a:endParaRPr>
          </a:p>
        </p:txBody>
      </p:sp>
      <p:sp>
        <p:nvSpPr>
          <p:cNvPr id="13" name="文本框 12"/>
          <p:cNvSpPr txBox="1"/>
          <p:nvPr/>
        </p:nvSpPr>
        <p:spPr>
          <a:xfrm>
            <a:off x="856519" y="781468"/>
            <a:ext cx="7090018" cy="1384995"/>
          </a:xfrm>
          <a:prstGeom prst="rect">
            <a:avLst/>
          </a:prstGeom>
          <a:noFill/>
          <a:ln>
            <a:solidFill>
              <a:schemeClr val="accent6">
                <a:lumMod val="60000"/>
                <a:lumOff val="40000"/>
              </a:schemeClr>
            </a:solidFill>
          </a:ln>
        </p:spPr>
        <p:txBody>
          <a:bodyPr wrap="square" rtlCol="0">
            <a:spAutoFit/>
          </a:bodyPr>
          <a:lstStyle/>
          <a:p>
            <a:r>
              <a:rPr lang="zh-CN" altLang="en-US" sz="1400" dirty="0"/>
              <a:t>行为</a:t>
            </a:r>
            <a:r>
              <a:rPr lang="zh-CN" altLang="en-US" sz="1400" dirty="0" smtClean="0"/>
              <a:t>型模式</a:t>
            </a:r>
            <a:endParaRPr lang="en-US" altLang="zh-CN" sz="1400" dirty="0" smtClean="0"/>
          </a:p>
          <a:p>
            <a:endParaRPr lang="en-US" altLang="zh-CN" sz="1400" dirty="0"/>
          </a:p>
          <a:p>
            <a:r>
              <a:rPr lang="zh-CN" altLang="en-US" sz="1400" dirty="0"/>
              <a:t>用于描述程序在运行时复杂的流程控制，即描述多个类或对象之间怎样相互协作共同完成单个对象都无法单独完成的</a:t>
            </a:r>
            <a:r>
              <a:rPr lang="zh-CN" altLang="en-US" sz="1400" dirty="0" smtClean="0"/>
              <a:t>任务，</a:t>
            </a:r>
            <a:r>
              <a:rPr lang="zh-CN" altLang="en-US" sz="1400" dirty="0"/>
              <a:t>它涉及算法与对象间职责的</a:t>
            </a:r>
            <a:r>
              <a:rPr lang="zh-CN" altLang="en-US" sz="1400" dirty="0" smtClean="0"/>
              <a:t>分配</a:t>
            </a:r>
            <a:endParaRPr lang="en-US" altLang="zh-CN" sz="1400" dirty="0" smtClean="0"/>
          </a:p>
          <a:p>
            <a:endParaRPr lang="en-US" altLang="zh-CN" sz="1400" dirty="0">
              <a:latin typeface="宋体" panose="02010600030101010101" pitchFamily="2" charset="-122"/>
              <a:ea typeface="宋体" panose="02010600030101010101" pitchFamily="2" charset="-122"/>
            </a:endParaRPr>
          </a:p>
          <a:p>
            <a:r>
              <a:rPr lang="zh-CN" altLang="en-US" sz="1400" dirty="0"/>
              <a:t>行为型模式分为类行为模式和对象行为模式</a:t>
            </a:r>
            <a:endParaRPr lang="en-US" altLang="zh-CN" sz="1400" dirty="0">
              <a:latin typeface="宋体" panose="02010600030101010101" pitchFamily="2" charset="-122"/>
              <a:ea typeface="宋体" panose="02010600030101010101" pitchFamily="2" charset="-122"/>
            </a:endParaRPr>
          </a:p>
        </p:txBody>
      </p:sp>
      <p:sp>
        <p:nvSpPr>
          <p:cNvPr id="23" name="文本框 22"/>
          <p:cNvSpPr txBox="1"/>
          <p:nvPr/>
        </p:nvSpPr>
        <p:spPr>
          <a:xfrm>
            <a:off x="856519" y="2758279"/>
            <a:ext cx="7090018" cy="1384995"/>
          </a:xfrm>
          <a:prstGeom prst="rect">
            <a:avLst/>
          </a:prstGeom>
          <a:noFill/>
          <a:ln>
            <a:solidFill>
              <a:schemeClr val="accent6">
                <a:lumMod val="60000"/>
                <a:lumOff val="40000"/>
              </a:schemeClr>
            </a:solidFill>
          </a:ln>
        </p:spPr>
        <p:txBody>
          <a:bodyPr wrap="square" rtlCol="0">
            <a:spAutoFit/>
          </a:bodyPr>
          <a:lstStyle/>
          <a:p>
            <a:r>
              <a:rPr lang="zh-CN" altLang="en-US" sz="1400" dirty="0" smtClean="0"/>
              <a:t>类行为模式：采用</a:t>
            </a:r>
            <a:r>
              <a:rPr lang="zh-CN" altLang="en-US" sz="1400" dirty="0"/>
              <a:t>继承机制来在类间分派</a:t>
            </a:r>
            <a:r>
              <a:rPr lang="zh-CN" altLang="en-US" sz="1400" dirty="0" smtClean="0"/>
              <a:t>行为</a:t>
            </a:r>
            <a:endParaRPr lang="en-US" altLang="zh-CN" sz="1400" dirty="0" smtClean="0"/>
          </a:p>
          <a:p>
            <a:endParaRPr lang="en-US" altLang="zh-CN" sz="1400" dirty="0">
              <a:latin typeface="宋体" panose="02010600030101010101" pitchFamily="2" charset="-122"/>
              <a:ea typeface="宋体" panose="02010600030101010101" pitchFamily="2" charset="-122"/>
            </a:endParaRPr>
          </a:p>
          <a:p>
            <a:r>
              <a:rPr lang="zh-CN" altLang="en-US" sz="1400" dirty="0"/>
              <a:t>对象行为模式</a:t>
            </a:r>
            <a:r>
              <a:rPr lang="zh-CN" altLang="en-US" sz="1400" dirty="0" smtClean="0"/>
              <a:t>：</a:t>
            </a:r>
            <a:r>
              <a:rPr lang="zh-CN" altLang="en-US" sz="1400" dirty="0"/>
              <a:t>采用组合或聚合在对象间分配行为</a:t>
            </a:r>
            <a:endParaRPr lang="en-US" altLang="zh-CN" sz="1400" dirty="0"/>
          </a:p>
          <a:p>
            <a:endParaRPr lang="en-US" altLang="zh-CN" sz="1400" dirty="0" smtClean="0">
              <a:latin typeface="宋体" panose="02010600030101010101" pitchFamily="2" charset="-122"/>
              <a:ea typeface="宋体" panose="02010600030101010101" pitchFamily="2" charset="-122"/>
            </a:endParaRPr>
          </a:p>
          <a:p>
            <a:r>
              <a:rPr lang="zh-CN" altLang="en-US" sz="1400" dirty="0"/>
              <a:t>由于组合关系或聚合关系比继承关系耦合度低，满足“合成复用原则”，所以对象行为模式比类行为模式具有更大的灵活性</a:t>
            </a:r>
            <a:endParaRPr lang="en-US" altLang="zh-CN" sz="1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9107944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责任链模式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74</a:t>
            </a:fld>
            <a:endParaRPr lang="zh-CN" altLang="en-US">
              <a:solidFill>
                <a:prstClr val="black">
                  <a:tint val="75000"/>
                </a:prstClr>
              </a:solidFill>
            </a:endParaRP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5403" y="57458"/>
            <a:ext cx="6860777" cy="4919740"/>
          </a:xfrm>
          <a:prstGeom prst="rect">
            <a:avLst/>
          </a:prstGeom>
        </p:spPr>
      </p:pic>
    </p:spTree>
    <p:extLst>
      <p:ext uri="{BB962C8B-B14F-4D97-AF65-F5344CB8AC3E}">
        <p14:creationId xmlns:p14="http://schemas.microsoft.com/office/powerpoint/2010/main" val="8610152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职责链</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19638" y="639280"/>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某企业</a:t>
            </a:r>
            <a:r>
              <a:rPr lang="zh-CN" altLang="en-US" sz="1200" b="1" dirty="0">
                <a:latin typeface="宋体" panose="02010600030101010101" pitchFamily="2" charset="-122"/>
                <a:ea typeface="宋体" panose="02010600030101010101" pitchFamily="2" charset="-122"/>
              </a:rPr>
              <a:t>的采购审批是分级进行的，即根据采购金额的不同由不同层次的主管人员来审批，主任可以审批</a:t>
            </a:r>
            <a:r>
              <a:rPr lang="en-US" altLang="zh-CN" sz="1200" b="1" dirty="0">
                <a:latin typeface="宋体" panose="02010600030101010101" pitchFamily="2" charset="-122"/>
                <a:ea typeface="宋体" panose="02010600030101010101" pitchFamily="2" charset="-122"/>
              </a:rPr>
              <a:t>5</a:t>
            </a:r>
            <a:r>
              <a:rPr lang="zh-CN" altLang="en-US" sz="1200" b="1" dirty="0">
                <a:latin typeface="宋体" panose="02010600030101010101" pitchFamily="2" charset="-122"/>
                <a:ea typeface="宋体" panose="02010600030101010101" pitchFamily="2" charset="-122"/>
              </a:rPr>
              <a:t>万元以下（不包括</a:t>
            </a:r>
            <a:r>
              <a:rPr lang="en-US" altLang="zh-CN" sz="1200" b="1" dirty="0">
                <a:latin typeface="宋体" panose="02010600030101010101" pitchFamily="2" charset="-122"/>
                <a:ea typeface="宋体" panose="02010600030101010101" pitchFamily="2" charset="-122"/>
              </a:rPr>
              <a:t>5</a:t>
            </a:r>
            <a:r>
              <a:rPr lang="zh-CN" altLang="en-US" sz="1200" b="1" dirty="0">
                <a:latin typeface="宋体" panose="02010600030101010101" pitchFamily="2" charset="-122"/>
                <a:ea typeface="宋体" panose="02010600030101010101" pitchFamily="2" charset="-122"/>
              </a:rPr>
              <a:t>万元）的采购单，副董事长可以审批</a:t>
            </a:r>
            <a:r>
              <a:rPr lang="en-US" altLang="zh-CN" sz="1200" b="1" dirty="0">
                <a:latin typeface="宋体" panose="02010600030101010101" pitchFamily="2" charset="-122"/>
                <a:ea typeface="宋体" panose="02010600030101010101" pitchFamily="2" charset="-122"/>
              </a:rPr>
              <a:t>5</a:t>
            </a:r>
            <a:r>
              <a:rPr lang="zh-CN" altLang="en-US" sz="1200" b="1" dirty="0">
                <a:latin typeface="宋体" panose="02010600030101010101" pitchFamily="2" charset="-122"/>
                <a:ea typeface="宋体" panose="02010600030101010101" pitchFamily="2" charset="-122"/>
              </a:rPr>
              <a:t>万元至</a:t>
            </a:r>
            <a:r>
              <a:rPr lang="en-US" altLang="zh-CN" sz="1200" b="1" dirty="0">
                <a:latin typeface="宋体" panose="02010600030101010101" pitchFamily="2" charset="-122"/>
                <a:ea typeface="宋体" panose="02010600030101010101" pitchFamily="2" charset="-122"/>
              </a:rPr>
              <a:t>10</a:t>
            </a:r>
            <a:r>
              <a:rPr lang="zh-CN" altLang="en-US" sz="1200" b="1" dirty="0">
                <a:latin typeface="宋体" panose="02010600030101010101" pitchFamily="2" charset="-122"/>
                <a:ea typeface="宋体" panose="02010600030101010101" pitchFamily="2" charset="-122"/>
              </a:rPr>
              <a:t>万元（不包括</a:t>
            </a:r>
            <a:r>
              <a:rPr lang="en-US" altLang="zh-CN" sz="1200" b="1" dirty="0">
                <a:latin typeface="宋体" panose="02010600030101010101" pitchFamily="2" charset="-122"/>
                <a:ea typeface="宋体" panose="02010600030101010101" pitchFamily="2" charset="-122"/>
              </a:rPr>
              <a:t>10</a:t>
            </a:r>
            <a:r>
              <a:rPr lang="zh-CN" altLang="en-US" sz="1200" b="1" dirty="0">
                <a:latin typeface="宋体" panose="02010600030101010101" pitchFamily="2" charset="-122"/>
                <a:ea typeface="宋体" panose="02010600030101010101" pitchFamily="2" charset="-122"/>
              </a:rPr>
              <a:t>万元）的采购单，董事长可以审批</a:t>
            </a:r>
            <a:r>
              <a:rPr lang="en-US" altLang="zh-CN" sz="1200" b="1" dirty="0">
                <a:latin typeface="宋体" panose="02010600030101010101" pitchFamily="2" charset="-122"/>
                <a:ea typeface="宋体" panose="02010600030101010101" pitchFamily="2" charset="-122"/>
              </a:rPr>
              <a:t>10</a:t>
            </a:r>
            <a:r>
              <a:rPr lang="zh-CN" altLang="en-US" sz="1200" b="1" dirty="0">
                <a:latin typeface="宋体" panose="02010600030101010101" pitchFamily="2" charset="-122"/>
                <a:ea typeface="宋体" panose="02010600030101010101" pitchFamily="2" charset="-122"/>
              </a:rPr>
              <a:t>万元至</a:t>
            </a:r>
            <a:r>
              <a:rPr lang="en-US" altLang="zh-CN" sz="1200" b="1" dirty="0">
                <a:latin typeface="宋体" panose="02010600030101010101" pitchFamily="2" charset="-122"/>
                <a:ea typeface="宋体" panose="02010600030101010101" pitchFamily="2" charset="-122"/>
              </a:rPr>
              <a:t>50</a:t>
            </a:r>
            <a:r>
              <a:rPr lang="zh-CN" altLang="en-US" sz="1200" b="1" dirty="0">
                <a:latin typeface="宋体" panose="02010600030101010101" pitchFamily="2" charset="-122"/>
                <a:ea typeface="宋体" panose="02010600030101010101" pitchFamily="2" charset="-122"/>
              </a:rPr>
              <a:t>万元（不包括</a:t>
            </a:r>
            <a:r>
              <a:rPr lang="en-US" altLang="zh-CN" sz="1200" b="1" dirty="0">
                <a:latin typeface="宋体" panose="02010600030101010101" pitchFamily="2" charset="-122"/>
                <a:ea typeface="宋体" panose="02010600030101010101" pitchFamily="2" charset="-122"/>
              </a:rPr>
              <a:t>50</a:t>
            </a:r>
            <a:r>
              <a:rPr lang="zh-CN" altLang="en-US" sz="1200" b="1" dirty="0">
                <a:latin typeface="宋体" panose="02010600030101010101" pitchFamily="2" charset="-122"/>
                <a:ea typeface="宋体" panose="02010600030101010101" pitchFamily="2" charset="-122"/>
              </a:rPr>
              <a:t>万元）的采购单，</a:t>
            </a:r>
            <a:r>
              <a:rPr lang="en-US" altLang="zh-CN" sz="1200" b="1" dirty="0">
                <a:latin typeface="宋体" panose="02010600030101010101" pitchFamily="2" charset="-122"/>
                <a:ea typeface="宋体" panose="02010600030101010101" pitchFamily="2" charset="-122"/>
              </a:rPr>
              <a:t>50</a:t>
            </a:r>
            <a:r>
              <a:rPr lang="zh-CN" altLang="en-US" sz="1200" b="1" dirty="0">
                <a:latin typeface="宋体" panose="02010600030101010101" pitchFamily="2" charset="-122"/>
                <a:ea typeface="宋体" panose="02010600030101010101" pitchFamily="2" charset="-122"/>
              </a:rPr>
              <a:t>万元及以上的采购单就需要开董事会讨论决定。</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1343" y="2132071"/>
            <a:ext cx="5276850" cy="1600200"/>
          </a:xfrm>
          <a:prstGeom prst="rect">
            <a:avLst/>
          </a:prstGeom>
        </p:spPr>
      </p:pic>
    </p:spTree>
    <p:extLst>
      <p:ext uri="{BB962C8B-B14F-4D97-AF65-F5344CB8AC3E}">
        <p14:creationId xmlns:p14="http://schemas.microsoft.com/office/powerpoint/2010/main" val="297632721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5"/>
            <a:ext cx="4592473" cy="3774639"/>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4830" y="0"/>
            <a:ext cx="4449170" cy="3774594"/>
          </a:xfrm>
          <a:prstGeom prst="rect">
            <a:avLst/>
          </a:prstGeom>
        </p:spPr>
      </p:pic>
      <p:sp>
        <p:nvSpPr>
          <p:cNvPr id="9" name="标题 4"/>
          <p:cNvSpPr txBox="1">
            <a:spLocks/>
          </p:cNvSpPr>
          <p:nvPr/>
        </p:nvSpPr>
        <p:spPr>
          <a:xfrm>
            <a:off x="1563125" y="359034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缺点：</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smtClean="0">
                <a:latin typeface="宋体" panose="02010600030101010101" pitchFamily="2" charset="-122"/>
                <a:ea typeface="宋体" panose="02010600030101010101" pitchFamily="2" charset="-122"/>
              </a:rPr>
              <a:t>① </a:t>
            </a:r>
            <a:r>
              <a:rPr lang="en-US" altLang="zh-CN" sz="1200" b="1" dirty="0" err="1" smtClean="0">
                <a:latin typeface="宋体" panose="02010600030101010101" pitchFamily="2" charset="-122"/>
                <a:ea typeface="宋体" panose="02010600030101010101" pitchFamily="2" charset="-122"/>
              </a:rPr>
              <a:t>PurchaseRequestHandler</a:t>
            </a:r>
            <a:r>
              <a:rPr lang="zh-CN" altLang="en-US" sz="1200" b="1" dirty="0">
                <a:latin typeface="宋体" panose="02010600030101010101" pitchFamily="2" charset="-122"/>
                <a:ea typeface="宋体" panose="02010600030101010101" pitchFamily="2" charset="-122"/>
              </a:rPr>
              <a:t>类较为庞大，各个级别的审批方法都集中在一个类中，违反了“单一职责原则”，测试和维护难度</a:t>
            </a:r>
            <a:r>
              <a:rPr lang="zh-CN" altLang="en-US" sz="1200" b="1" dirty="0" smtClean="0">
                <a:latin typeface="宋体" panose="02010600030101010101" pitchFamily="2" charset="-122"/>
                <a:ea typeface="宋体" panose="02010600030101010101" pitchFamily="2" charset="-122"/>
              </a:rPr>
              <a:t>大</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smtClean="0">
                <a:latin typeface="宋体" panose="02010600030101010101" pitchFamily="2" charset="-122"/>
                <a:ea typeface="宋体" panose="02010600030101010101" pitchFamily="2" charset="-122"/>
              </a:rPr>
              <a:t>② 如果</a:t>
            </a:r>
            <a:r>
              <a:rPr lang="zh-CN" altLang="en-US" sz="1200" b="1" dirty="0">
                <a:latin typeface="宋体" panose="02010600030101010101" pitchFamily="2" charset="-122"/>
                <a:ea typeface="宋体" panose="02010600030101010101" pitchFamily="2" charset="-122"/>
              </a:rPr>
              <a:t>需要增加一个新的审批级别或调整任何一级的审批金额和审批细节（例如将董事长的审批额度改为</a:t>
            </a:r>
            <a:r>
              <a:rPr lang="en-US" altLang="zh-CN" sz="1200" b="1" dirty="0">
                <a:latin typeface="宋体" panose="02010600030101010101" pitchFamily="2" charset="-122"/>
                <a:ea typeface="宋体" panose="02010600030101010101" pitchFamily="2" charset="-122"/>
              </a:rPr>
              <a:t>60</a:t>
            </a:r>
            <a:r>
              <a:rPr lang="zh-CN" altLang="en-US" sz="1200" b="1" dirty="0">
                <a:latin typeface="宋体" panose="02010600030101010101" pitchFamily="2" charset="-122"/>
                <a:ea typeface="宋体" panose="02010600030101010101" pitchFamily="2" charset="-122"/>
              </a:rPr>
              <a:t>万元）时都必须修改源代码并进行严格测试，违反了“开闭原则”</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28447898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4773" y="256769"/>
            <a:ext cx="5745271" cy="3727971"/>
          </a:xfrm>
          <a:prstGeom prst="rect">
            <a:avLst/>
          </a:prstGeom>
        </p:spPr>
      </p:pic>
      <p:sp>
        <p:nvSpPr>
          <p:cNvPr id="6" name="文本框 5"/>
          <p:cNvSpPr txBox="1"/>
          <p:nvPr/>
        </p:nvSpPr>
        <p:spPr>
          <a:xfrm>
            <a:off x="6047811" y="801218"/>
            <a:ext cx="2884649" cy="1785104"/>
          </a:xfrm>
          <a:prstGeom prst="rect">
            <a:avLst/>
          </a:prstGeom>
          <a:noFill/>
          <a:ln>
            <a:solidFill>
              <a:schemeClr val="tx1"/>
            </a:solidFill>
          </a:ln>
        </p:spPr>
        <p:txBody>
          <a:bodyPr wrap="square" rtlCol="0">
            <a:spAutoFit/>
          </a:bodyPr>
          <a:lstStyle/>
          <a:p>
            <a:r>
              <a:rPr lang="en-US" altLang="zh-CN" sz="1100" b="1" dirty="0">
                <a:solidFill>
                  <a:srgbClr val="FF0000"/>
                </a:solidFill>
              </a:rPr>
              <a:t> Handler</a:t>
            </a:r>
            <a:r>
              <a:rPr lang="zh-CN" altLang="en-US" sz="1100" b="1" dirty="0">
                <a:solidFill>
                  <a:srgbClr val="FF0000"/>
                </a:solidFill>
              </a:rPr>
              <a:t>（抽象处理者</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dirty="0"/>
              <a:t>它定义了一个处理请求的接口，一般设计为抽象类，由于不同的具体处理者处理请求的方式不同，因此在其中定义了抽象请求处理方法。因为每一个处理者的下家还是一个处理者，因此在抽象处理者中定义了一个抽象处理者类型的对象（如结构图</a:t>
            </a:r>
            <a:r>
              <a:rPr lang="zh-CN" altLang="en-US" sz="1100" dirty="0" smtClean="0"/>
              <a:t>中的</a:t>
            </a:r>
            <a:r>
              <a:rPr lang="en-US" altLang="zh-CN" sz="1100" dirty="0" smtClean="0"/>
              <a:t>successor</a:t>
            </a:r>
            <a:r>
              <a:rPr lang="zh-CN" altLang="en-US" sz="1100" dirty="0"/>
              <a:t>）</a:t>
            </a:r>
            <a:r>
              <a:rPr lang="zh-CN" altLang="en-US" sz="1100" dirty="0" smtClean="0"/>
              <a:t>作为</a:t>
            </a:r>
            <a:r>
              <a:rPr lang="zh-CN" altLang="en-US" sz="1100" dirty="0"/>
              <a:t>其对下家的引用。通过该引用，处理者可以连成一条链</a:t>
            </a:r>
            <a:endParaRPr lang="en-US" altLang="zh-CN" sz="1100" b="1" dirty="0" smtClean="0"/>
          </a:p>
        </p:txBody>
      </p:sp>
      <p:sp>
        <p:nvSpPr>
          <p:cNvPr id="7" name="文本框 6"/>
          <p:cNvSpPr txBox="1"/>
          <p:nvPr/>
        </p:nvSpPr>
        <p:spPr>
          <a:xfrm>
            <a:off x="6104677" y="3176826"/>
            <a:ext cx="2884649" cy="1615827"/>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en-US" altLang="zh-CN" sz="1100" b="1" dirty="0" err="1">
                <a:solidFill>
                  <a:srgbClr val="FF0000"/>
                </a:solidFill>
              </a:rPr>
              <a:t>ConcreteHandler</a:t>
            </a:r>
            <a:r>
              <a:rPr lang="zh-CN" altLang="en-US" sz="1100" b="1" dirty="0">
                <a:solidFill>
                  <a:srgbClr val="FF0000"/>
                </a:solidFill>
              </a:rPr>
              <a:t>（具体处理者</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dirty="0"/>
              <a:t>它是抽象处理者的子类，可以处理用户请求，在具体处理者类中实现了抽象处理者中定义的抽象请求处理方法，在处理请求之前需要进行判断，看是否有相应的处理权限，如果可以处理请求就处理它，否则将请求转发给后继者；在具体处理者中可以访问链中下一个对象，以便请求的转发</a:t>
            </a:r>
            <a:endParaRPr lang="en-US" altLang="zh-CN" sz="1100" b="1" dirty="0" smtClean="0"/>
          </a:p>
        </p:txBody>
      </p:sp>
    </p:spTree>
    <p:extLst>
      <p:ext uri="{BB962C8B-B14F-4D97-AF65-F5344CB8AC3E}">
        <p14:creationId xmlns:p14="http://schemas.microsoft.com/office/powerpoint/2010/main" val="17295468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9080" y="106791"/>
            <a:ext cx="7140308" cy="3650051"/>
          </a:xfrm>
          <a:prstGeom prst="rect">
            <a:avLst/>
          </a:prstGeom>
        </p:spPr>
      </p:pic>
      <p:sp>
        <p:nvSpPr>
          <p:cNvPr id="8" name="标题 4"/>
          <p:cNvSpPr txBox="1">
            <a:spLocks/>
          </p:cNvSpPr>
          <p:nvPr/>
        </p:nvSpPr>
        <p:spPr>
          <a:xfrm>
            <a:off x="1943180" y="3915363"/>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抽象类</a:t>
            </a:r>
            <a:r>
              <a:rPr lang="en-US" altLang="zh-CN" sz="1200" b="1" dirty="0">
                <a:latin typeface="宋体" panose="02010600030101010101" pitchFamily="2" charset="-122"/>
                <a:ea typeface="宋体" panose="02010600030101010101" pitchFamily="2" charset="-122"/>
              </a:rPr>
              <a:t>Approver</a:t>
            </a:r>
            <a:r>
              <a:rPr lang="zh-CN" altLang="en-US" sz="1200" b="1" dirty="0">
                <a:latin typeface="宋体" panose="02010600030101010101" pitchFamily="2" charset="-122"/>
                <a:ea typeface="宋体" panose="02010600030101010101" pitchFamily="2" charset="-122"/>
              </a:rPr>
              <a:t>充当抽象处理者（抽象传递者</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Director</a:t>
            </a:r>
            <a:r>
              <a:rPr lang="zh-CN" altLang="en-US" sz="1200" b="1" dirty="0">
                <a:latin typeface="宋体" panose="02010600030101010101" pitchFamily="2" charset="-122"/>
                <a:ea typeface="宋体" panose="02010600030101010101" pitchFamily="2" charset="-122"/>
              </a:rPr>
              <a:t>、</a:t>
            </a:r>
            <a:r>
              <a:rPr lang="en-US" altLang="zh-CN" sz="1200" b="1" dirty="0" err="1">
                <a:latin typeface="宋体" panose="02010600030101010101" pitchFamily="2" charset="-122"/>
                <a:ea typeface="宋体" panose="02010600030101010101" pitchFamily="2" charset="-122"/>
              </a:rPr>
              <a:t>VicePresident</a:t>
            </a:r>
            <a:r>
              <a:rPr lang="zh-CN" altLang="en-US" sz="1200" b="1" dirty="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President</a:t>
            </a:r>
            <a:r>
              <a:rPr lang="zh-CN" altLang="en-US" sz="1200" b="1" dirty="0">
                <a:latin typeface="宋体" panose="02010600030101010101" pitchFamily="2" charset="-122"/>
                <a:ea typeface="宋体" panose="02010600030101010101" pitchFamily="2" charset="-122"/>
              </a:rPr>
              <a:t>和</a:t>
            </a:r>
            <a:r>
              <a:rPr lang="en-US" altLang="zh-CN" sz="1200" b="1" dirty="0">
                <a:latin typeface="宋体" panose="02010600030101010101" pitchFamily="2" charset="-122"/>
                <a:ea typeface="宋体" panose="02010600030101010101" pitchFamily="2" charset="-122"/>
              </a:rPr>
              <a:t>Congress</a:t>
            </a:r>
            <a:r>
              <a:rPr lang="zh-CN" altLang="en-US" sz="1200" b="1" dirty="0">
                <a:latin typeface="宋体" panose="02010600030101010101" pitchFamily="2" charset="-122"/>
                <a:ea typeface="宋体" panose="02010600030101010101" pitchFamily="2" charset="-122"/>
              </a:rPr>
              <a:t>充当具体处理者（具体传递者</a:t>
            </a:r>
            <a:r>
              <a:rPr lang="zh-CN" altLang="en-US" sz="1200" b="1" dirty="0" smtClean="0">
                <a:latin typeface="宋体" panose="02010600030101010101" pitchFamily="2" charset="-122"/>
                <a:ea typeface="宋体" panose="02010600030101010101" pitchFamily="2" charset="-122"/>
              </a:rPr>
              <a:t>）</a:t>
            </a:r>
            <a:r>
              <a:rPr lang="en-US" altLang="zh-CN" sz="1200" b="1" dirty="0" err="1" smtClean="0">
                <a:latin typeface="宋体" panose="02010600030101010101" pitchFamily="2" charset="-122"/>
                <a:ea typeface="宋体" panose="02010600030101010101" pitchFamily="2" charset="-122"/>
              </a:rPr>
              <a:t>PurchaseRequest</a:t>
            </a:r>
            <a:r>
              <a:rPr lang="zh-CN" altLang="en-US" sz="1200" b="1" dirty="0">
                <a:latin typeface="宋体" panose="02010600030101010101" pitchFamily="2" charset="-122"/>
                <a:ea typeface="宋体" panose="02010600030101010101" pitchFamily="2" charset="-122"/>
              </a:rPr>
              <a:t>充当请求类</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708172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9080" y="106791"/>
            <a:ext cx="7140308" cy="3650051"/>
          </a:xfrm>
          <a:prstGeom prst="rect">
            <a:avLst/>
          </a:prstGeom>
        </p:spPr>
      </p:pic>
      <p:sp>
        <p:nvSpPr>
          <p:cNvPr id="8" name="标题 4"/>
          <p:cNvSpPr txBox="1">
            <a:spLocks/>
          </p:cNvSpPr>
          <p:nvPr/>
        </p:nvSpPr>
        <p:spPr>
          <a:xfrm>
            <a:off x="1943180" y="3915363"/>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抽象类</a:t>
            </a:r>
            <a:r>
              <a:rPr lang="en-US" altLang="zh-CN" sz="1200" b="1" dirty="0">
                <a:latin typeface="宋体" panose="02010600030101010101" pitchFamily="2" charset="-122"/>
                <a:ea typeface="宋体" panose="02010600030101010101" pitchFamily="2" charset="-122"/>
              </a:rPr>
              <a:t>Approver</a:t>
            </a:r>
            <a:r>
              <a:rPr lang="zh-CN" altLang="en-US" sz="1200" b="1" dirty="0">
                <a:latin typeface="宋体" panose="02010600030101010101" pitchFamily="2" charset="-122"/>
                <a:ea typeface="宋体" panose="02010600030101010101" pitchFamily="2" charset="-122"/>
              </a:rPr>
              <a:t>充当抽象处理者（抽象传递者</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Director</a:t>
            </a:r>
            <a:r>
              <a:rPr lang="zh-CN" altLang="en-US" sz="1200" b="1" dirty="0">
                <a:latin typeface="宋体" panose="02010600030101010101" pitchFamily="2" charset="-122"/>
                <a:ea typeface="宋体" panose="02010600030101010101" pitchFamily="2" charset="-122"/>
              </a:rPr>
              <a:t>、</a:t>
            </a:r>
            <a:r>
              <a:rPr lang="en-US" altLang="zh-CN" sz="1200" b="1" dirty="0" err="1">
                <a:latin typeface="宋体" panose="02010600030101010101" pitchFamily="2" charset="-122"/>
                <a:ea typeface="宋体" panose="02010600030101010101" pitchFamily="2" charset="-122"/>
              </a:rPr>
              <a:t>VicePresident</a:t>
            </a:r>
            <a:r>
              <a:rPr lang="zh-CN" altLang="en-US" sz="1200" b="1" dirty="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President</a:t>
            </a:r>
            <a:r>
              <a:rPr lang="zh-CN" altLang="en-US" sz="1200" b="1" dirty="0">
                <a:latin typeface="宋体" panose="02010600030101010101" pitchFamily="2" charset="-122"/>
                <a:ea typeface="宋体" panose="02010600030101010101" pitchFamily="2" charset="-122"/>
              </a:rPr>
              <a:t>和</a:t>
            </a:r>
            <a:r>
              <a:rPr lang="en-US" altLang="zh-CN" sz="1200" b="1" dirty="0">
                <a:latin typeface="宋体" panose="02010600030101010101" pitchFamily="2" charset="-122"/>
                <a:ea typeface="宋体" panose="02010600030101010101" pitchFamily="2" charset="-122"/>
              </a:rPr>
              <a:t>Congress</a:t>
            </a:r>
            <a:r>
              <a:rPr lang="zh-CN" altLang="en-US" sz="1200" b="1" dirty="0">
                <a:latin typeface="宋体" panose="02010600030101010101" pitchFamily="2" charset="-122"/>
                <a:ea typeface="宋体" panose="02010600030101010101" pitchFamily="2" charset="-122"/>
              </a:rPr>
              <a:t>充当具体处理者（具体传递者</a:t>
            </a:r>
            <a:r>
              <a:rPr lang="zh-CN" altLang="en-US" sz="1200" b="1" dirty="0" smtClean="0">
                <a:latin typeface="宋体" panose="02010600030101010101" pitchFamily="2" charset="-122"/>
                <a:ea typeface="宋体" panose="02010600030101010101" pitchFamily="2" charset="-122"/>
              </a:rPr>
              <a:t>）</a:t>
            </a:r>
            <a:r>
              <a:rPr lang="en-US" altLang="zh-CN" sz="1200" b="1" dirty="0" err="1" smtClean="0">
                <a:latin typeface="宋体" panose="02010600030101010101" pitchFamily="2" charset="-122"/>
                <a:ea typeface="宋体" panose="02010600030101010101" pitchFamily="2" charset="-122"/>
              </a:rPr>
              <a:t>PurchaseRequest</a:t>
            </a:r>
            <a:r>
              <a:rPr lang="zh-CN" altLang="en-US" sz="1200" b="1" dirty="0">
                <a:latin typeface="宋体" panose="02010600030101010101" pitchFamily="2" charset="-122"/>
                <a:ea typeface="宋体" panose="02010600030101010101" pitchFamily="2" charset="-122"/>
              </a:rPr>
              <a:t>充当请求类</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47487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8</a:t>
            </a:fld>
            <a:endParaRPr lang="zh-CN" altLang="en-US" dirty="0">
              <a:solidFill>
                <a:prstClr val="black">
                  <a:tint val="75000"/>
                </a:prstClr>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3048"/>
            <a:ext cx="5763003" cy="4709559"/>
          </a:xfrm>
          <a:prstGeom prst="rect">
            <a:avLst/>
          </a:prstGeom>
          <a:noFill/>
        </p:spPr>
      </p:pic>
      <p:sp>
        <p:nvSpPr>
          <p:cNvPr id="15" name="标题 4"/>
          <p:cNvSpPr txBox="1">
            <a:spLocks/>
          </p:cNvSpPr>
          <p:nvPr/>
        </p:nvSpPr>
        <p:spPr>
          <a:xfrm>
            <a:off x="93442" y="37347"/>
            <a:ext cx="1225409" cy="39662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800" b="1" dirty="0" smtClean="0">
                <a:solidFill>
                  <a:srgbClr val="4ACBD6"/>
                </a:solidFill>
                <a:latin typeface="微软雅黑" panose="020B0503020204020204" pitchFamily="34" charset="-122"/>
                <a:ea typeface="微软雅黑" panose="020B0503020204020204" pitchFamily="34" charset="-122"/>
              </a:rPr>
              <a:t>工厂模式</a:t>
            </a:r>
            <a:endParaRPr lang="zh-CN" altLang="en-US" sz="1800" b="1" dirty="0">
              <a:solidFill>
                <a:srgbClr val="4ACBD6"/>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5952621" y="2089607"/>
            <a:ext cx="3068058" cy="2677656"/>
          </a:xfrm>
          <a:prstGeom prst="rect">
            <a:avLst/>
          </a:prstGeom>
          <a:noFill/>
          <a:ln>
            <a:solidFill>
              <a:schemeClr val="tx1"/>
            </a:solidFill>
          </a:ln>
        </p:spPr>
        <p:txBody>
          <a:bodyPr wrap="square" rtlCol="0">
            <a:spAutoFit/>
          </a:bodyPr>
          <a:lstStyle/>
          <a:p>
            <a:r>
              <a:rPr lang="zh-CN" altLang="en-US" sz="1200" dirty="0" smtClean="0"/>
              <a:t>存在的问题：</a:t>
            </a:r>
            <a:endParaRPr lang="en-US" altLang="zh-CN" sz="1200" dirty="0" smtClean="0"/>
          </a:p>
          <a:p>
            <a:endParaRPr lang="en-US" altLang="zh-CN" sz="1200" dirty="0" smtClean="0"/>
          </a:p>
          <a:p>
            <a:r>
              <a:rPr lang="zh-CN" altLang="en-US" sz="1200" dirty="0"/>
              <a:t>①当需要增加新的皮肤时，虽然不要修改现有代码，但是需要增加大量类，针对每一个新增具体组件都需要增加一个具体工厂，类的个数成对</a:t>
            </a:r>
            <a:r>
              <a:rPr lang="zh-CN" altLang="en-US" sz="1200" dirty="0" smtClean="0"/>
              <a:t>增加</a:t>
            </a:r>
            <a:endParaRPr lang="en-US" altLang="zh-CN" sz="1200" dirty="0" smtClean="0"/>
          </a:p>
          <a:p>
            <a:endParaRPr lang="en-US" altLang="zh-CN" sz="1200" dirty="0"/>
          </a:p>
          <a:p>
            <a:r>
              <a:rPr lang="zh-CN" altLang="en-US" sz="1200" dirty="0" smtClean="0"/>
              <a:t>②</a:t>
            </a:r>
            <a:r>
              <a:rPr lang="zh-CN" altLang="en-US" sz="1200" dirty="0"/>
              <a:t>由于同一种风格的具体界面组件通常要一起显示，因此需要为每个组件都选择一个具体工厂</a:t>
            </a:r>
            <a:r>
              <a:rPr lang="zh-CN" altLang="en-US" sz="1200" dirty="0" smtClean="0"/>
              <a:t>，用户在使用时必须逐个进行设置，如果某个具体工厂选择失误将会导致界面显示混乱，虽然我们可以适当增加一些约束语句，但客户端代码和配置文件都较为复杂</a:t>
            </a:r>
            <a:endParaRPr lang="en-US" altLang="zh-CN" sz="1200" dirty="0" smtClean="0"/>
          </a:p>
        </p:txBody>
      </p:sp>
      <p:sp>
        <p:nvSpPr>
          <p:cNvPr id="7" name="文本框 6"/>
          <p:cNvSpPr txBox="1"/>
          <p:nvPr/>
        </p:nvSpPr>
        <p:spPr>
          <a:xfrm>
            <a:off x="5952621" y="984766"/>
            <a:ext cx="3068058" cy="830997"/>
          </a:xfrm>
          <a:prstGeom prst="rect">
            <a:avLst/>
          </a:prstGeom>
          <a:noFill/>
          <a:ln>
            <a:solidFill>
              <a:schemeClr val="tx1"/>
            </a:solidFill>
          </a:ln>
        </p:spPr>
        <p:txBody>
          <a:bodyPr wrap="square" rtlCol="0">
            <a:spAutoFit/>
          </a:bodyPr>
          <a:lstStyle/>
          <a:p>
            <a:r>
              <a:rPr lang="zh-CN" altLang="en-US" sz="1200" dirty="0" smtClean="0"/>
              <a:t>使用</a:t>
            </a:r>
            <a:r>
              <a:rPr lang="zh-CN" altLang="en-US" sz="1200" dirty="0"/>
              <a:t>工厂方法模式进行系统的设计，为了保证系统的灵活性和可扩展性，提供一系列具体工厂来创建按钮、文本框、组合框等界面元素，客户端针对抽象工厂编程</a:t>
            </a:r>
            <a:endParaRPr lang="en-US" altLang="zh-CN" sz="1200" dirty="0" smtClean="0"/>
          </a:p>
        </p:txBody>
      </p:sp>
    </p:spTree>
    <p:extLst>
      <p:ext uri="{BB962C8B-B14F-4D97-AF65-F5344CB8AC3E}">
        <p14:creationId xmlns:p14="http://schemas.microsoft.com/office/powerpoint/2010/main" val="147552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979796" y="1347525"/>
            <a:ext cx="7334078" cy="1708160"/>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t>职责链模式使得一个对象无须知道是其他哪一个对象处理其请求，对象仅需知道该请求会被处理即可，接收者和发送者都没有对方的明确信息，且链中的对象不需要知道链的结构，</a:t>
            </a:r>
            <a:r>
              <a:rPr lang="zh-CN" altLang="en-US" sz="1400" b="1" dirty="0"/>
              <a:t>由客户端负责链的创建，降低了系统的</a:t>
            </a:r>
            <a:r>
              <a:rPr lang="zh-CN" altLang="en-US" sz="1400" b="1" dirty="0" smtClean="0"/>
              <a:t>耦合度</a:t>
            </a:r>
            <a:endParaRPr lang="en-US" altLang="zh-CN" sz="1400" dirty="0" smtClean="0"/>
          </a:p>
          <a:p>
            <a:pPr marL="285750" indent="-285750">
              <a:lnSpc>
                <a:spcPct val="150000"/>
              </a:lnSpc>
              <a:buFont typeface="Wingdings" panose="05000000000000000000" pitchFamily="2" charset="2"/>
              <a:buChar char="Ø"/>
            </a:pPr>
            <a:r>
              <a:rPr lang="zh-CN" altLang="en-US" sz="1400" dirty="0"/>
              <a:t>在系统中增加一个新的具体请求处理者时</a:t>
            </a:r>
            <a:r>
              <a:rPr lang="zh-CN" altLang="en-US" sz="1400" b="1" dirty="0"/>
              <a:t>无须修改原有系统的代码</a:t>
            </a:r>
            <a:r>
              <a:rPr lang="zh-CN" altLang="en-US" sz="1400" dirty="0"/>
              <a:t>，只需要在客户端重新建链即可，从这一点来看是</a:t>
            </a:r>
            <a:r>
              <a:rPr lang="zh-CN" altLang="en-US" sz="1400" b="1" dirty="0"/>
              <a:t>符合“开闭原则”</a:t>
            </a:r>
            <a:r>
              <a:rPr lang="zh-CN" altLang="en-US" sz="1400" dirty="0"/>
              <a:t>的</a:t>
            </a: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80</a:t>
            </a:fld>
            <a:endParaRPr lang="zh-CN" altLang="en-US" dirty="0">
              <a:solidFill>
                <a:prstClr val="black">
                  <a:tint val="75000"/>
                </a:prstClr>
              </a:solidFill>
            </a:endParaRPr>
          </a:p>
        </p:txBody>
      </p:sp>
      <p:sp>
        <p:nvSpPr>
          <p:cNvPr id="5" name="矩形 4"/>
          <p:cNvSpPr/>
          <p:nvPr/>
        </p:nvSpPr>
        <p:spPr>
          <a:xfrm>
            <a:off x="476468" y="1367779"/>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968911" y="1370636"/>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行为型模式</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职责链模式</a:t>
            </a:r>
          </a:p>
        </p:txBody>
      </p:sp>
      <p:sp>
        <p:nvSpPr>
          <p:cNvPr id="12" name="矩形 11"/>
          <p:cNvSpPr/>
          <p:nvPr/>
        </p:nvSpPr>
        <p:spPr>
          <a:xfrm>
            <a:off x="965645" y="3235716"/>
            <a:ext cx="7467427" cy="10618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t>如果建链不当，可能会造成循环调用，</a:t>
            </a:r>
            <a:r>
              <a:rPr lang="zh-CN" altLang="en-US" sz="1400" b="1" dirty="0"/>
              <a:t>将导致系统陷入死</a:t>
            </a:r>
            <a:r>
              <a:rPr lang="zh-CN" altLang="en-US" sz="1400" b="1" dirty="0" smtClean="0"/>
              <a:t>循环</a:t>
            </a:r>
            <a:endParaRPr lang="en-US" altLang="zh-CN" sz="1400" b="1" dirty="0" smtClean="0"/>
          </a:p>
          <a:p>
            <a:pPr marL="285750" indent="-285750">
              <a:lnSpc>
                <a:spcPct val="150000"/>
              </a:lnSpc>
              <a:buFont typeface="Wingdings" panose="05000000000000000000" pitchFamily="2" charset="2"/>
              <a:buChar char="Ø"/>
            </a:pPr>
            <a:r>
              <a:rPr lang="zh-CN" altLang="en-US" sz="1400" dirty="0"/>
              <a:t>由于一个请求没有明确的接收者，那么就不能保证它一定会被处理，</a:t>
            </a:r>
            <a:r>
              <a:rPr lang="zh-CN" altLang="en-US" sz="1400" b="1" dirty="0"/>
              <a:t>该请求可能一直到链的末端都得不到处理；一个请求也可能因职责链没有被正确配置而得不到处理</a:t>
            </a:r>
            <a:endParaRPr lang="zh-CN" altLang="en-US" sz="1400" b="1" dirty="0" smtClean="0"/>
          </a:p>
        </p:txBody>
      </p:sp>
      <p:sp>
        <p:nvSpPr>
          <p:cNvPr id="14" name="矩形 13"/>
          <p:cNvSpPr/>
          <p:nvPr/>
        </p:nvSpPr>
        <p:spPr>
          <a:xfrm>
            <a:off x="476468" y="3223149"/>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968911" y="3223149"/>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标题 4"/>
          <p:cNvSpPr txBox="1">
            <a:spLocks/>
          </p:cNvSpPr>
          <p:nvPr/>
        </p:nvSpPr>
        <p:spPr>
          <a:xfrm>
            <a:off x="1177232" y="63657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solidFill>
                  <a:srgbClr val="FF0000"/>
                </a:solidFill>
                <a:latin typeface="宋体" panose="02010600030101010101" pitchFamily="2" charset="-122"/>
                <a:ea typeface="宋体" panose="02010600030101010101" pitchFamily="2" charset="-122"/>
              </a:rPr>
              <a:t>需要注意的是，职责链模式并不创建职责链，职责链的创建工作必须由系统的其他部分来完成，一般是在使用该职责链的客户端中创建职责链。</a:t>
            </a:r>
            <a:endParaRPr lang="en-US" altLang="zh-CN" sz="12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97631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命令模式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81</a:t>
            </a:fld>
            <a:endParaRPr lang="zh-CN" altLang="en-US">
              <a:solidFill>
                <a:prstClr val="black">
                  <a:tint val="75000"/>
                </a:prstClr>
              </a:solidFill>
            </a:endParaRP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95403" y="113355"/>
            <a:ext cx="6860777" cy="4807945"/>
          </a:xfrm>
          <a:prstGeom prst="rect">
            <a:avLst/>
          </a:prstGeom>
        </p:spPr>
      </p:pic>
    </p:spTree>
    <p:extLst>
      <p:ext uri="{BB962C8B-B14F-4D97-AF65-F5344CB8AC3E}">
        <p14:creationId xmlns:p14="http://schemas.microsoft.com/office/powerpoint/2010/main" val="115263580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命令模式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79708" y="59090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软件公司开发人员为公司内部</a:t>
            </a:r>
            <a:r>
              <a:rPr lang="en-US" altLang="zh-CN" sz="1200" b="1" dirty="0">
                <a:latin typeface="宋体" panose="02010600030101010101" pitchFamily="2" charset="-122"/>
                <a:ea typeface="宋体" panose="02010600030101010101" pitchFamily="2" charset="-122"/>
              </a:rPr>
              <a:t>OA</a:t>
            </a:r>
            <a:r>
              <a:rPr lang="zh-CN" altLang="en-US" sz="1200" b="1" dirty="0">
                <a:latin typeface="宋体" panose="02010600030101010101" pitchFamily="2" charset="-122"/>
                <a:ea typeface="宋体" panose="02010600030101010101" pitchFamily="2" charset="-122"/>
              </a:rPr>
              <a:t>系统开发了一个桌面版应用程序，该应用程序为用户提供了一系列自定义功能键，用户可以通过这些功能键来实现一些快捷操作。为了让用户能够灵活地进行功能键的设置，开发人员提供了一个“功能键设置”窗口</a:t>
            </a:r>
            <a:endParaRPr lang="en-US" altLang="zh-CN" sz="12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2627" y="1521167"/>
            <a:ext cx="4018635" cy="2029451"/>
          </a:xfrm>
          <a:prstGeom prst="rect">
            <a:avLst/>
          </a:prstGeom>
        </p:spPr>
      </p:pic>
      <p:sp>
        <p:nvSpPr>
          <p:cNvPr id="7" name="标题 4"/>
          <p:cNvSpPr txBox="1">
            <a:spLocks/>
          </p:cNvSpPr>
          <p:nvPr/>
        </p:nvSpPr>
        <p:spPr>
          <a:xfrm>
            <a:off x="1558923" y="3833581"/>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通过如</a:t>
            </a:r>
            <a:r>
              <a:rPr lang="zh-CN" altLang="en-US" sz="1200" b="1" dirty="0" smtClean="0">
                <a:latin typeface="宋体" panose="02010600030101010101" pitchFamily="2" charset="-122"/>
                <a:ea typeface="宋体" panose="02010600030101010101" pitchFamily="2" charset="-122"/>
              </a:rPr>
              <a:t>图所</a:t>
            </a:r>
            <a:r>
              <a:rPr lang="zh-CN" altLang="en-US" sz="1200" b="1" dirty="0">
                <a:latin typeface="宋体" panose="02010600030101010101" pitchFamily="2" charset="-122"/>
                <a:ea typeface="宋体" panose="02010600030101010101" pitchFamily="2" charset="-122"/>
              </a:rPr>
              <a:t>示界面，用户可以将功能键和相应功能绑定在一起，还可以根据需要来修改功能键的设置，而且系统在未来可能还会增加一些新的功能或功能键。</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5392901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命令模式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79708" y="59090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某开发人员欲采用如下代码来实现功能键与功能处理类之间的调用关系：</a:t>
            </a:r>
            <a:endParaRPr lang="en-US" altLang="zh-CN" sz="1200" b="1" dirty="0">
              <a:latin typeface="宋体" panose="02010600030101010101" pitchFamily="2" charset="-122"/>
              <a:ea typeface="宋体" panose="02010600030101010101" pitchFamily="2" charset="-122"/>
            </a:endParaRPr>
          </a:p>
        </p:txBody>
      </p:sp>
      <p:sp>
        <p:nvSpPr>
          <p:cNvPr id="7" name="标题 4"/>
          <p:cNvSpPr txBox="1">
            <a:spLocks/>
          </p:cNvSpPr>
          <p:nvPr/>
        </p:nvSpPr>
        <p:spPr>
          <a:xfrm>
            <a:off x="1381612" y="3323308"/>
            <a:ext cx="7151202"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缺点</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①由于请求发送者和请求接收者之间存在方法的直接调用，耦合度很高，</a:t>
            </a:r>
            <a:r>
              <a:rPr lang="zh-CN" altLang="en-US" sz="1200" b="1" dirty="0">
                <a:solidFill>
                  <a:srgbClr val="FF0000"/>
                </a:solidFill>
                <a:latin typeface="宋体" panose="02010600030101010101" pitchFamily="2" charset="-122"/>
                <a:ea typeface="宋体" panose="02010600030101010101" pitchFamily="2" charset="-122"/>
              </a:rPr>
              <a:t>更换请求接收者必须修改发送者的源代码</a:t>
            </a:r>
            <a:r>
              <a:rPr lang="zh-CN" altLang="en-US" sz="1200" b="1" dirty="0" smtClean="0">
                <a:solidFill>
                  <a:srgbClr val="FF0000"/>
                </a:solidFill>
                <a:latin typeface="宋体" panose="02010600030101010101" pitchFamily="2" charset="-122"/>
                <a:ea typeface="宋体" panose="02010600030101010101" pitchFamily="2" charset="-122"/>
              </a:rPr>
              <a:t>，违背</a:t>
            </a:r>
            <a:r>
              <a:rPr lang="zh-CN" altLang="en-US" sz="1200" b="1" dirty="0">
                <a:solidFill>
                  <a:srgbClr val="FF0000"/>
                </a:solidFill>
                <a:latin typeface="宋体" panose="02010600030101010101" pitchFamily="2" charset="-122"/>
                <a:ea typeface="宋体" panose="02010600030101010101" pitchFamily="2" charset="-122"/>
              </a:rPr>
              <a:t>了</a:t>
            </a:r>
            <a:r>
              <a:rPr lang="zh-CN" altLang="en-US" sz="1200" b="1" dirty="0" smtClean="0">
                <a:solidFill>
                  <a:srgbClr val="FF0000"/>
                </a:solidFill>
                <a:latin typeface="宋体" panose="02010600030101010101" pitchFamily="2" charset="-122"/>
                <a:ea typeface="宋体" panose="02010600030101010101" pitchFamily="2" charset="-122"/>
              </a:rPr>
              <a:t>“开闭原则”</a:t>
            </a:r>
            <a:endParaRPr lang="en-US" altLang="zh-CN" sz="1200" b="1" dirty="0" smtClean="0">
              <a:solidFill>
                <a:srgbClr val="FF0000"/>
              </a:solidFill>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②</a:t>
            </a:r>
            <a:r>
              <a:rPr lang="zh-CN" altLang="en-US" sz="1200" b="1" dirty="0">
                <a:solidFill>
                  <a:srgbClr val="FF0000"/>
                </a:solidFill>
                <a:latin typeface="宋体" panose="02010600030101010101" pitchFamily="2" charset="-122"/>
                <a:ea typeface="宋体" panose="02010600030101010101" pitchFamily="2" charset="-122"/>
              </a:rPr>
              <a:t>用户无法按照自己的需要来设置某个功能键的功能</a:t>
            </a:r>
            <a:r>
              <a:rPr lang="zh-CN" altLang="en-US" sz="1200" b="1" dirty="0">
                <a:latin typeface="宋体" panose="02010600030101010101" pitchFamily="2" charset="-122"/>
                <a:ea typeface="宋体" panose="02010600030101010101" pitchFamily="2" charset="-122"/>
              </a:rPr>
              <a:t>，一个功能键类的功能一旦固定，在不修改源代码的情况下无法更换其功能，系统缺乏灵活性。</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0653" y="1101182"/>
            <a:ext cx="5976309" cy="2267796"/>
          </a:xfrm>
          <a:prstGeom prst="rect">
            <a:avLst/>
          </a:prstGeom>
        </p:spPr>
      </p:pic>
    </p:spTree>
    <p:extLst>
      <p:ext uri="{BB962C8B-B14F-4D97-AF65-F5344CB8AC3E}">
        <p14:creationId xmlns:p14="http://schemas.microsoft.com/office/powerpoint/2010/main" val="11673736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命令模式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79708" y="63657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不难得知，所有这些问题的产生都是因为请求发送者</a:t>
            </a:r>
            <a:r>
              <a:rPr lang="en-US" altLang="zh-CN" sz="1200" b="1" dirty="0" err="1">
                <a:latin typeface="宋体" panose="02010600030101010101" pitchFamily="2" charset="-122"/>
                <a:ea typeface="宋体" panose="02010600030101010101" pitchFamily="2" charset="-122"/>
              </a:rPr>
              <a:t>FunctionButton</a:t>
            </a:r>
            <a:r>
              <a:rPr lang="zh-CN" altLang="en-US" sz="1200" b="1" dirty="0">
                <a:latin typeface="宋体" panose="02010600030101010101" pitchFamily="2" charset="-122"/>
                <a:ea typeface="宋体" panose="02010600030101010101" pitchFamily="2" charset="-122"/>
              </a:rPr>
              <a:t>类和请求接收者</a:t>
            </a:r>
            <a:r>
              <a:rPr lang="en-US" altLang="zh-CN" sz="1200" b="1" dirty="0" err="1">
                <a:latin typeface="宋体" panose="02010600030101010101" pitchFamily="2" charset="-122"/>
                <a:ea typeface="宋体" panose="02010600030101010101" pitchFamily="2" charset="-122"/>
              </a:rPr>
              <a:t>HelpHandler</a:t>
            </a:r>
            <a:r>
              <a:rPr lang="zh-CN" altLang="en-US" sz="1200" b="1" dirty="0">
                <a:latin typeface="宋体" panose="02010600030101010101" pitchFamily="2" charset="-122"/>
                <a:ea typeface="宋体" panose="02010600030101010101" pitchFamily="2" charset="-122"/>
              </a:rPr>
              <a:t>、</a:t>
            </a:r>
            <a:r>
              <a:rPr lang="en-US" altLang="zh-CN" sz="1200" b="1" dirty="0" err="1">
                <a:latin typeface="宋体" panose="02010600030101010101" pitchFamily="2" charset="-122"/>
                <a:ea typeface="宋体" panose="02010600030101010101" pitchFamily="2" charset="-122"/>
              </a:rPr>
              <a:t>WindowHanlder</a:t>
            </a:r>
            <a:r>
              <a:rPr lang="zh-CN" altLang="en-US" sz="1200" b="1" dirty="0">
                <a:latin typeface="宋体" panose="02010600030101010101" pitchFamily="2" charset="-122"/>
                <a:ea typeface="宋体" panose="02010600030101010101" pitchFamily="2" charset="-122"/>
              </a:rPr>
              <a:t>等类之间存在直接耦合关系，如何降低请求发送者和接收者之间的耦合度、让相同的发送者可以对应不同的接收者？命令模式正为解决这类问题而诞生</a:t>
            </a:r>
            <a:endParaRPr lang="en-US" altLang="zh-CN" sz="1200" b="1" dirty="0">
              <a:latin typeface="宋体" panose="02010600030101010101" pitchFamily="2" charset="-122"/>
              <a:ea typeface="宋体" panose="02010600030101010101" pitchFamily="2" charset="-122"/>
            </a:endParaRPr>
          </a:p>
        </p:txBody>
      </p:sp>
      <p:sp>
        <p:nvSpPr>
          <p:cNvPr id="9" name="文本框 8"/>
          <p:cNvSpPr txBox="1"/>
          <p:nvPr/>
        </p:nvSpPr>
        <p:spPr>
          <a:xfrm>
            <a:off x="1394958" y="1943502"/>
            <a:ext cx="6734523" cy="461665"/>
          </a:xfrm>
          <a:prstGeom prst="rect">
            <a:avLst/>
          </a:prstGeom>
          <a:noFill/>
          <a:ln>
            <a:solidFill>
              <a:schemeClr val="tx1"/>
            </a:solidFill>
          </a:ln>
        </p:spPr>
        <p:txBody>
          <a:bodyPr wrap="square" rtlCol="0">
            <a:spAutoFit/>
          </a:bodyPr>
          <a:lstStyle/>
          <a:p>
            <a:r>
              <a:rPr lang="zh-CN" altLang="en-US" sz="1200" b="1" dirty="0"/>
              <a:t>命令模式可以将请求发送者和接收者完全解耦，发送者与接收者之间没有直接引用关系，发送请求的对象只需要知道如何发送请求，而不必知道如何完成请求。</a:t>
            </a:r>
            <a:endParaRPr lang="zh-CN" altLang="en-US" sz="1200" dirty="0"/>
          </a:p>
        </p:txBody>
      </p:sp>
      <p:sp>
        <p:nvSpPr>
          <p:cNvPr id="10" name="文本框 9"/>
          <p:cNvSpPr txBox="1"/>
          <p:nvPr/>
        </p:nvSpPr>
        <p:spPr>
          <a:xfrm>
            <a:off x="1394958" y="3522685"/>
            <a:ext cx="6734523" cy="830997"/>
          </a:xfrm>
          <a:prstGeom prst="rect">
            <a:avLst/>
          </a:prstGeom>
          <a:noFill/>
          <a:ln>
            <a:solidFill>
              <a:schemeClr val="tx1"/>
            </a:solidFill>
          </a:ln>
        </p:spPr>
        <p:txBody>
          <a:bodyPr wrap="square" rtlCol="0">
            <a:spAutoFit/>
          </a:bodyPr>
          <a:lstStyle/>
          <a:p>
            <a:r>
              <a:rPr lang="zh-CN" altLang="en-US" sz="1200" b="1" dirty="0">
                <a:solidFill>
                  <a:srgbClr val="FF0000"/>
                </a:solidFill>
              </a:rPr>
              <a:t>命令模式的本质是对请求进行封装</a:t>
            </a:r>
            <a:r>
              <a:rPr lang="zh-CN" altLang="en-US" sz="1200" b="1" dirty="0"/>
              <a:t>，一个请求对应于一个命令，将发出命令的责任和执行命令的责任分割开</a:t>
            </a:r>
            <a:r>
              <a:rPr lang="zh-CN" altLang="en-US" sz="1200" b="1" dirty="0" smtClean="0"/>
              <a:t>。命令</a:t>
            </a:r>
            <a:r>
              <a:rPr lang="zh-CN" altLang="en-US" sz="1200" b="1" dirty="0"/>
              <a:t>模式允许请求的一方和接收的一方独立开来，使得请求的一方不必知道接收请求的一方的接口，更不必知道请求如何被接收、操作是否被执行、何时被执行，以及是怎么被执行的。</a:t>
            </a:r>
            <a:endParaRPr lang="zh-CN" altLang="en-US" sz="1200" dirty="0"/>
          </a:p>
        </p:txBody>
      </p:sp>
      <p:sp>
        <p:nvSpPr>
          <p:cNvPr id="12" name="标题 4"/>
          <p:cNvSpPr txBox="1">
            <a:spLocks/>
          </p:cNvSpPr>
          <p:nvPr/>
        </p:nvSpPr>
        <p:spPr>
          <a:xfrm>
            <a:off x="1394957" y="3095301"/>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命令模式的本质如下：</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845036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77047" y="1043917"/>
            <a:ext cx="6010262" cy="3233948"/>
          </a:xfrm>
          <a:prstGeom prst="rect">
            <a:avLst/>
          </a:prstGeom>
        </p:spPr>
      </p:pic>
      <p:sp>
        <p:nvSpPr>
          <p:cNvPr id="9" name="文本框 8"/>
          <p:cNvSpPr txBox="1"/>
          <p:nvPr/>
        </p:nvSpPr>
        <p:spPr>
          <a:xfrm>
            <a:off x="87526" y="57923"/>
            <a:ext cx="2884649" cy="1277273"/>
          </a:xfrm>
          <a:prstGeom prst="rect">
            <a:avLst/>
          </a:prstGeom>
          <a:noFill/>
          <a:ln>
            <a:solidFill>
              <a:schemeClr val="tx1"/>
            </a:solidFill>
          </a:ln>
        </p:spPr>
        <p:txBody>
          <a:bodyPr wrap="square" rtlCol="0">
            <a:spAutoFit/>
          </a:bodyPr>
          <a:lstStyle/>
          <a:p>
            <a:r>
              <a:rPr lang="en-US" altLang="zh-CN" sz="1100" b="1" dirty="0">
                <a:solidFill>
                  <a:srgbClr val="FF0000"/>
                </a:solidFill>
              </a:rPr>
              <a:t> Invoker</a:t>
            </a:r>
            <a:r>
              <a:rPr lang="zh-CN" altLang="en-US" sz="1100" b="1" dirty="0">
                <a:solidFill>
                  <a:srgbClr val="FF0000"/>
                </a:solidFill>
              </a:rPr>
              <a:t>（调用</a:t>
            </a:r>
            <a:r>
              <a:rPr lang="zh-CN" altLang="en-US" sz="1100" b="1" dirty="0" smtClean="0">
                <a:solidFill>
                  <a:srgbClr val="FF0000"/>
                </a:solidFill>
              </a:rPr>
              <a:t>者）</a:t>
            </a:r>
            <a:endParaRPr lang="en-US" altLang="zh-CN" sz="1100" b="1" dirty="0" smtClean="0">
              <a:solidFill>
                <a:srgbClr val="FF0000"/>
              </a:solidFill>
            </a:endParaRPr>
          </a:p>
          <a:p>
            <a:endParaRPr lang="en-US" altLang="zh-CN" sz="1100" b="1" dirty="0" smtClean="0"/>
          </a:p>
          <a:p>
            <a:r>
              <a:rPr lang="zh-CN" altLang="en-US" sz="1100" dirty="0"/>
              <a:t>请求的发送者，它通过命令对象来执行请求。一个调用者并不需要在设计时确定其接收者，因此它只与抽象命令来</a:t>
            </a:r>
            <a:r>
              <a:rPr lang="zh-CN" altLang="en-US" sz="1100" dirty="0" smtClean="0"/>
              <a:t>之间存在</a:t>
            </a:r>
            <a:r>
              <a:rPr lang="zh-CN" altLang="en-US" sz="1100" dirty="0"/>
              <a:t>关联。在程序运行时，将调用命令对象的</a:t>
            </a:r>
            <a:r>
              <a:rPr lang="en-US" altLang="zh-CN" sz="1100" dirty="0"/>
              <a:t>execute() </a:t>
            </a:r>
            <a:r>
              <a:rPr lang="zh-CN" altLang="en-US" sz="1100" dirty="0"/>
              <a:t>，间接调用接收者的相关</a:t>
            </a:r>
            <a:r>
              <a:rPr lang="zh-CN" altLang="en-US" sz="1100" dirty="0" smtClean="0"/>
              <a:t>操作</a:t>
            </a:r>
            <a:endParaRPr lang="en-US" altLang="zh-CN" sz="1100" b="1" dirty="0" smtClean="0"/>
          </a:p>
        </p:txBody>
      </p:sp>
      <p:sp>
        <p:nvSpPr>
          <p:cNvPr id="10" name="文本框 9"/>
          <p:cNvSpPr txBox="1"/>
          <p:nvPr/>
        </p:nvSpPr>
        <p:spPr>
          <a:xfrm>
            <a:off x="4854395" y="81561"/>
            <a:ext cx="2884649" cy="938719"/>
          </a:xfrm>
          <a:prstGeom prst="rect">
            <a:avLst/>
          </a:prstGeom>
          <a:noFill/>
          <a:ln>
            <a:solidFill>
              <a:schemeClr val="tx1"/>
            </a:solidFill>
          </a:ln>
        </p:spPr>
        <p:txBody>
          <a:bodyPr wrap="square" rtlCol="0">
            <a:spAutoFit/>
          </a:bodyPr>
          <a:lstStyle/>
          <a:p>
            <a:r>
              <a:rPr lang="en-US" altLang="zh-CN" sz="1100" b="1" dirty="0">
                <a:solidFill>
                  <a:srgbClr val="FF0000"/>
                </a:solidFill>
              </a:rPr>
              <a:t> Command</a:t>
            </a:r>
            <a:r>
              <a:rPr lang="zh-CN" altLang="en-US" sz="1100" b="1" dirty="0">
                <a:solidFill>
                  <a:srgbClr val="FF0000"/>
                </a:solidFill>
              </a:rPr>
              <a:t>（抽象命令类</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dirty="0"/>
              <a:t>抽象出命令对象，可以根据不同的命令</a:t>
            </a:r>
            <a:r>
              <a:rPr lang="zh-CN" altLang="en-US" sz="1100" dirty="0" smtClean="0"/>
              <a:t>类型写出</a:t>
            </a:r>
            <a:r>
              <a:rPr lang="zh-CN" altLang="en-US" sz="1100" dirty="0"/>
              <a:t>不同的实现</a:t>
            </a:r>
            <a:r>
              <a:rPr lang="zh-CN" altLang="en-US" sz="1100" dirty="0" smtClean="0"/>
              <a:t>类，</a:t>
            </a:r>
            <a:r>
              <a:rPr lang="zh-CN" altLang="en-US" sz="1100" dirty="0"/>
              <a:t>在其中声明了用于执行请求的</a:t>
            </a:r>
            <a:r>
              <a:rPr lang="en-US" altLang="zh-CN" sz="1100" dirty="0"/>
              <a:t>execute()</a:t>
            </a:r>
            <a:r>
              <a:rPr lang="zh-CN" altLang="en-US" sz="1100" dirty="0"/>
              <a:t>等方法</a:t>
            </a:r>
            <a:endParaRPr lang="en-US" altLang="zh-CN" sz="1100" b="1" dirty="0" smtClean="0"/>
          </a:p>
        </p:txBody>
      </p:sp>
      <p:sp>
        <p:nvSpPr>
          <p:cNvPr id="12" name="文本框 11"/>
          <p:cNvSpPr txBox="1"/>
          <p:nvPr/>
        </p:nvSpPr>
        <p:spPr>
          <a:xfrm>
            <a:off x="7391236" y="1783062"/>
            <a:ext cx="1459088" cy="1446550"/>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en-US" altLang="zh-CN" sz="1100" b="1" dirty="0" err="1">
                <a:solidFill>
                  <a:srgbClr val="FF0000"/>
                </a:solidFill>
              </a:rPr>
              <a:t>ConcreteCommand</a:t>
            </a:r>
            <a:r>
              <a:rPr lang="zh-CN" altLang="en-US" sz="1100" b="1" dirty="0">
                <a:solidFill>
                  <a:srgbClr val="FF0000"/>
                </a:solidFill>
              </a:rPr>
              <a:t>（具体命令类）</a:t>
            </a:r>
            <a:endParaRPr lang="en-US" altLang="zh-CN" sz="1100" b="1" dirty="0" smtClean="0">
              <a:solidFill>
                <a:srgbClr val="FF0000"/>
              </a:solidFill>
            </a:endParaRPr>
          </a:p>
          <a:p>
            <a:endParaRPr lang="en-US" altLang="zh-CN" sz="1100" b="1" dirty="0" smtClean="0"/>
          </a:p>
          <a:p>
            <a:r>
              <a:rPr lang="zh-CN" altLang="en-US" sz="1100" dirty="0"/>
              <a:t>实现了抽象命令对象的具体</a:t>
            </a:r>
            <a:r>
              <a:rPr lang="zh-CN" altLang="en-US" sz="1100" dirty="0" smtClean="0"/>
              <a:t>实现。</a:t>
            </a:r>
            <a:r>
              <a:rPr lang="zh-CN" altLang="en-US" sz="1100" dirty="0"/>
              <a:t>在实现</a:t>
            </a:r>
            <a:r>
              <a:rPr lang="en-US" altLang="zh-CN" sz="1100" dirty="0"/>
              <a:t>execute()</a:t>
            </a:r>
            <a:r>
              <a:rPr lang="zh-CN" altLang="en-US" sz="1100" dirty="0"/>
              <a:t>方法时，将调用接收者对象的相关操作</a:t>
            </a:r>
            <a:r>
              <a:rPr lang="en-US" altLang="zh-CN" sz="1100" dirty="0"/>
              <a:t>(Action)</a:t>
            </a:r>
            <a:endParaRPr lang="en-US" altLang="zh-CN" sz="1100" b="1" dirty="0" smtClean="0"/>
          </a:p>
        </p:txBody>
      </p:sp>
      <p:sp>
        <p:nvSpPr>
          <p:cNvPr id="13" name="文本框 12"/>
          <p:cNvSpPr txBox="1"/>
          <p:nvPr/>
        </p:nvSpPr>
        <p:spPr>
          <a:xfrm>
            <a:off x="2792538" y="3888893"/>
            <a:ext cx="2884649" cy="769441"/>
          </a:xfrm>
          <a:prstGeom prst="rect">
            <a:avLst/>
          </a:prstGeom>
          <a:noFill/>
          <a:ln>
            <a:solidFill>
              <a:schemeClr val="tx1"/>
            </a:solidFill>
          </a:ln>
        </p:spPr>
        <p:txBody>
          <a:bodyPr wrap="square" rtlCol="0">
            <a:spAutoFit/>
          </a:bodyPr>
          <a:lstStyle/>
          <a:p>
            <a:r>
              <a:rPr lang="en-US" altLang="zh-CN" sz="1100" b="1" dirty="0">
                <a:solidFill>
                  <a:srgbClr val="FF0000"/>
                </a:solidFill>
              </a:rPr>
              <a:t> Receiver</a:t>
            </a:r>
            <a:r>
              <a:rPr lang="zh-CN" altLang="en-US" sz="1100" b="1" dirty="0">
                <a:solidFill>
                  <a:srgbClr val="FF0000"/>
                </a:solidFill>
              </a:rPr>
              <a:t>（接收者</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dirty="0"/>
              <a:t>接收者执行与请求相关的操作，真正执行命令的对象。具体实现对请求的业务</a:t>
            </a:r>
            <a:r>
              <a:rPr lang="zh-CN" altLang="en-US" sz="1100" dirty="0" smtClean="0"/>
              <a:t>处理</a:t>
            </a:r>
            <a:endParaRPr lang="en-US" altLang="zh-CN" sz="1100" b="1" dirty="0" smtClean="0"/>
          </a:p>
        </p:txBody>
      </p:sp>
      <p:sp>
        <p:nvSpPr>
          <p:cNvPr id="14" name="文本框 13"/>
          <p:cNvSpPr txBox="1"/>
          <p:nvPr/>
        </p:nvSpPr>
        <p:spPr>
          <a:xfrm>
            <a:off x="152743" y="2247351"/>
            <a:ext cx="1459088" cy="1615827"/>
          </a:xfrm>
          <a:prstGeom prst="rect">
            <a:avLst/>
          </a:prstGeom>
          <a:noFill/>
          <a:ln>
            <a:solidFill>
              <a:schemeClr val="tx1"/>
            </a:solidFill>
          </a:ln>
        </p:spPr>
        <p:txBody>
          <a:bodyPr wrap="square" rtlCol="0">
            <a:spAutoFit/>
          </a:bodyPr>
          <a:lstStyle/>
          <a:p>
            <a:r>
              <a:rPr lang="en-US" altLang="zh-CN" sz="1100" b="1" dirty="0">
                <a:solidFill>
                  <a:srgbClr val="FF0000"/>
                </a:solidFill>
              </a:rPr>
              <a:t>Client</a:t>
            </a:r>
            <a:r>
              <a:rPr lang="zh-CN" altLang="en-US" sz="1100" b="1" dirty="0">
                <a:solidFill>
                  <a:srgbClr val="FF0000"/>
                </a:solidFill>
              </a:rPr>
              <a:t>（客户端</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dirty="0"/>
              <a:t>在客户类中需要创建调用者对象，具体命令类对象，在创建具体命令对象时指定对应的接收者。发送者和接收者之间没有之间关系</a:t>
            </a:r>
            <a:endParaRPr lang="en-US" altLang="zh-CN" sz="1100" b="1" dirty="0" smtClean="0"/>
          </a:p>
        </p:txBody>
      </p:sp>
    </p:spTree>
    <p:extLst>
      <p:ext uri="{BB962C8B-B14F-4D97-AF65-F5344CB8AC3E}">
        <p14:creationId xmlns:p14="http://schemas.microsoft.com/office/powerpoint/2010/main" val="82904759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0636" y="395720"/>
            <a:ext cx="6653153" cy="3991892"/>
          </a:xfrm>
          <a:prstGeom prst="rect">
            <a:avLst/>
          </a:prstGeom>
        </p:spPr>
      </p:pic>
      <p:sp>
        <p:nvSpPr>
          <p:cNvPr id="11" name="标题 4"/>
          <p:cNvSpPr txBox="1">
            <a:spLocks/>
          </p:cNvSpPr>
          <p:nvPr/>
        </p:nvSpPr>
        <p:spPr>
          <a:xfrm>
            <a:off x="4412213" y="559514"/>
            <a:ext cx="3503489"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err="1">
                <a:latin typeface="宋体" panose="02010600030101010101" pitchFamily="2" charset="-122"/>
                <a:ea typeface="宋体" panose="02010600030101010101" pitchFamily="2" charset="-122"/>
              </a:rPr>
              <a:t>FBSettingWindow</a:t>
            </a:r>
            <a:r>
              <a:rPr lang="zh-CN" altLang="en-US" sz="1200" b="1" dirty="0">
                <a:latin typeface="宋体" panose="02010600030101010101" pitchFamily="2" charset="-122"/>
                <a:ea typeface="宋体" panose="02010600030101010101" pitchFamily="2" charset="-122"/>
              </a:rPr>
              <a:t>是“功能键设置”界面</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smtClean="0">
                <a:latin typeface="宋体" panose="02010600030101010101" pitchFamily="2" charset="-122"/>
                <a:ea typeface="宋体" panose="02010600030101010101" pitchFamily="2" charset="-122"/>
              </a:rPr>
              <a:t>FunctionButton</a:t>
            </a:r>
            <a:r>
              <a:rPr lang="zh-CN" altLang="en-US" sz="1200" b="1" dirty="0">
                <a:latin typeface="宋体" panose="02010600030101010101" pitchFamily="2" charset="-122"/>
                <a:ea typeface="宋体" panose="02010600030101010101" pitchFamily="2" charset="-122"/>
              </a:rPr>
              <a:t>充当请求调用</a:t>
            </a:r>
            <a:r>
              <a:rPr lang="zh-CN" altLang="en-US" sz="1200" b="1" dirty="0" smtClean="0">
                <a:latin typeface="宋体" panose="02010600030101010101" pitchFamily="2" charset="-122"/>
                <a:ea typeface="宋体" panose="02010600030101010101" pitchFamily="2" charset="-122"/>
              </a:rPr>
              <a:t>者</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Command</a:t>
            </a:r>
            <a:r>
              <a:rPr lang="zh-CN" altLang="en-US" sz="1200" b="1" dirty="0">
                <a:latin typeface="宋体" panose="02010600030101010101" pitchFamily="2" charset="-122"/>
                <a:ea typeface="宋体" panose="02010600030101010101" pitchFamily="2" charset="-122"/>
              </a:rPr>
              <a:t>充当抽象命令</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smtClean="0">
                <a:latin typeface="宋体" panose="02010600030101010101" pitchFamily="2" charset="-122"/>
                <a:ea typeface="宋体" panose="02010600030101010101" pitchFamily="2" charset="-122"/>
              </a:rPr>
              <a:t>MinimizeCommand</a:t>
            </a:r>
            <a:r>
              <a:rPr lang="zh-CN" altLang="en-US" sz="1200" b="1" dirty="0">
                <a:latin typeface="宋体" panose="02010600030101010101" pitchFamily="2" charset="-122"/>
                <a:ea typeface="宋体" panose="02010600030101010101" pitchFamily="2" charset="-122"/>
              </a:rPr>
              <a:t>和</a:t>
            </a:r>
            <a:r>
              <a:rPr lang="en-US" altLang="zh-CN" sz="1200" b="1" dirty="0" err="1">
                <a:latin typeface="宋体" panose="02010600030101010101" pitchFamily="2" charset="-122"/>
                <a:ea typeface="宋体" panose="02010600030101010101" pitchFamily="2" charset="-122"/>
              </a:rPr>
              <a:t>HelpCommand</a:t>
            </a:r>
            <a:r>
              <a:rPr lang="zh-CN" altLang="en-US" sz="1200" b="1" dirty="0">
                <a:latin typeface="宋体" panose="02010600030101010101" pitchFamily="2" charset="-122"/>
                <a:ea typeface="宋体" panose="02010600030101010101" pitchFamily="2" charset="-122"/>
              </a:rPr>
              <a:t>充当具体命令</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smtClean="0">
                <a:latin typeface="宋体" panose="02010600030101010101" pitchFamily="2" charset="-122"/>
                <a:ea typeface="宋体" panose="02010600030101010101" pitchFamily="2" charset="-122"/>
              </a:rPr>
              <a:t>WindowHanlder</a:t>
            </a:r>
            <a:r>
              <a:rPr lang="zh-CN" altLang="en-US" sz="1200" b="1" dirty="0">
                <a:latin typeface="宋体" panose="02010600030101010101" pitchFamily="2" charset="-122"/>
                <a:ea typeface="宋体" panose="02010600030101010101" pitchFamily="2" charset="-122"/>
              </a:rPr>
              <a:t>和</a:t>
            </a:r>
            <a:r>
              <a:rPr lang="en-US" altLang="zh-CN" sz="1200" b="1" dirty="0" err="1">
                <a:latin typeface="宋体" panose="02010600030101010101" pitchFamily="2" charset="-122"/>
                <a:ea typeface="宋体" panose="02010600030101010101" pitchFamily="2" charset="-122"/>
              </a:rPr>
              <a:t>HelpHandler</a:t>
            </a:r>
            <a:r>
              <a:rPr lang="zh-CN" altLang="en-US" sz="1200" b="1" dirty="0">
                <a:latin typeface="宋体" panose="02010600030101010101" pitchFamily="2" charset="-122"/>
                <a:ea typeface="宋体" panose="02010600030101010101" pitchFamily="2" charset="-122"/>
              </a:rPr>
              <a:t>充当请求接收者</a:t>
            </a:r>
            <a:endParaRPr lang="en-US" altLang="zh-CN" sz="1200"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6738428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979796" y="920360"/>
            <a:ext cx="7334078"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b="1" dirty="0"/>
              <a:t>降低系统的耦合度</a:t>
            </a:r>
            <a:r>
              <a:rPr lang="zh-CN" altLang="en-US" sz="1400" dirty="0"/>
              <a:t>。由于请求者与接收者之间不存在直接引用，因此请求者与接收者之间实现完全解耦，相同的请求者可以对应不同的接收者，同样，相同的接收者也可以供不同的请求者使用，两者之间具有良好的</a:t>
            </a:r>
            <a:r>
              <a:rPr lang="zh-CN" altLang="en-US" sz="1400" dirty="0" smtClean="0"/>
              <a:t>独立性</a:t>
            </a:r>
            <a:endParaRPr lang="en-US" altLang="zh-CN" sz="1400" dirty="0" smtClean="0"/>
          </a:p>
          <a:p>
            <a:pPr marL="285750" indent="-285750">
              <a:lnSpc>
                <a:spcPct val="150000"/>
              </a:lnSpc>
              <a:buFont typeface="Wingdings" panose="05000000000000000000" pitchFamily="2" charset="2"/>
              <a:buChar char="Ø"/>
            </a:pPr>
            <a:r>
              <a:rPr lang="zh-CN" altLang="en-US" sz="1400" b="1" dirty="0"/>
              <a:t>新的命令可以很容易地加入到系统中</a:t>
            </a:r>
            <a:r>
              <a:rPr lang="zh-CN" altLang="en-US" sz="1400" dirty="0"/>
              <a:t>。由于增加新的具体命令类不会影响到其他类，因此增加新的具体命令类很容易，无须修改原有系统源代码，甚至客户类代码，满足“开闭原则”的要求。</a:t>
            </a: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87</a:t>
            </a:fld>
            <a:endParaRPr lang="zh-CN" altLang="en-US" dirty="0">
              <a:solidFill>
                <a:prstClr val="black">
                  <a:tint val="75000"/>
                </a:prstClr>
              </a:solidFill>
            </a:endParaRPr>
          </a:p>
        </p:txBody>
      </p:sp>
      <p:sp>
        <p:nvSpPr>
          <p:cNvPr id="5" name="矩形 4"/>
          <p:cNvSpPr/>
          <p:nvPr/>
        </p:nvSpPr>
        <p:spPr>
          <a:xfrm>
            <a:off x="476468" y="940614"/>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968911" y="943471"/>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命令</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12" name="矩形 11"/>
          <p:cNvSpPr/>
          <p:nvPr/>
        </p:nvSpPr>
        <p:spPr>
          <a:xfrm>
            <a:off x="965645" y="3101977"/>
            <a:ext cx="7467427" cy="1029000"/>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b="1" dirty="0"/>
              <a:t>使用命令模式可能会导致某些系统有过多的具体命令类</a:t>
            </a:r>
            <a:r>
              <a:rPr lang="zh-CN" altLang="en-US" sz="1400" dirty="0"/>
              <a:t>。因为针对每一个对请求接收者的调用操作都需要设计一个具体命令类，因此在某些系统中可能需要提供大量的具体命令类，这将影响命令模式的</a:t>
            </a:r>
            <a:r>
              <a:rPr lang="zh-CN" altLang="en-US" sz="1400" dirty="0" smtClean="0"/>
              <a:t>使用</a:t>
            </a:r>
            <a:endParaRPr lang="zh-CN" altLang="en-US" sz="1400" b="1" dirty="0" smtClean="0"/>
          </a:p>
        </p:txBody>
      </p:sp>
      <p:sp>
        <p:nvSpPr>
          <p:cNvPr id="14" name="矩形 13"/>
          <p:cNvSpPr/>
          <p:nvPr/>
        </p:nvSpPr>
        <p:spPr>
          <a:xfrm>
            <a:off x="476468" y="3089410"/>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968911" y="3089410"/>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67949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026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9</a:t>
            </a:fld>
            <a:endParaRPr lang="zh-CN" altLang="en-US">
              <a:solidFill>
                <a:prstClr val="black">
                  <a:tint val="75000"/>
                </a:prstClr>
              </a:solidFill>
            </a:endParaRPr>
          </a:p>
        </p:txBody>
      </p:sp>
      <p:sp>
        <p:nvSpPr>
          <p:cNvPr id="15" name="标题 4"/>
          <p:cNvSpPr txBox="1">
            <a:spLocks/>
          </p:cNvSpPr>
          <p:nvPr/>
        </p:nvSpPr>
        <p:spPr>
          <a:xfrm>
            <a:off x="0" y="153358"/>
            <a:ext cx="5722620" cy="39662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800" b="1" dirty="0" smtClean="0">
                <a:solidFill>
                  <a:srgbClr val="4ACBD6"/>
                </a:solidFill>
                <a:latin typeface="微软雅黑" panose="020B0503020204020204" pitchFamily="34" charset="-122"/>
                <a:ea typeface="微软雅黑" panose="020B0503020204020204" pitchFamily="34" charset="-122"/>
              </a:rPr>
              <a:t>抽象工厂模式</a:t>
            </a:r>
            <a:endParaRPr lang="zh-CN" altLang="en-US" sz="1800" b="1" dirty="0">
              <a:solidFill>
                <a:srgbClr val="4ACBD6"/>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0758" y="-102393"/>
            <a:ext cx="5927563" cy="5143500"/>
          </a:xfrm>
          <a:prstGeom prst="rect">
            <a:avLst/>
          </a:prstGeom>
        </p:spPr>
      </p:pic>
      <p:sp>
        <p:nvSpPr>
          <p:cNvPr id="6" name="标题 4"/>
          <p:cNvSpPr txBox="1">
            <a:spLocks/>
          </p:cNvSpPr>
          <p:nvPr/>
        </p:nvSpPr>
        <p:spPr>
          <a:xfrm>
            <a:off x="193768" y="588949"/>
            <a:ext cx="2763223"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sz="1200" b="1" dirty="0" err="1">
                <a:solidFill>
                  <a:srgbClr val="FF0000"/>
                </a:solidFill>
                <a:latin typeface="黑体" panose="02010609060101010101" pitchFamily="49" charset="-122"/>
                <a:ea typeface="黑体" panose="02010609060101010101" pitchFamily="49" charset="-122"/>
              </a:rPr>
              <a:t>AbstractFactory</a:t>
            </a:r>
            <a:r>
              <a:rPr lang="zh-CN" altLang="en-US" sz="1200" b="1" dirty="0">
                <a:solidFill>
                  <a:srgbClr val="FF0000"/>
                </a:solidFill>
                <a:latin typeface="黑体" panose="02010609060101010101" pitchFamily="49" charset="-122"/>
                <a:ea typeface="黑体" panose="02010609060101010101" pitchFamily="49" charset="-122"/>
              </a:rPr>
              <a:t>（抽象工厂</a:t>
            </a:r>
            <a:r>
              <a:rPr lang="zh-CN" altLang="en-US" sz="1200" b="1" dirty="0" smtClean="0">
                <a:solidFill>
                  <a:srgbClr val="FF0000"/>
                </a:solidFill>
                <a:latin typeface="黑体" panose="02010609060101010101" pitchFamily="49" charset="-122"/>
                <a:ea typeface="黑体" panose="02010609060101010101" pitchFamily="49" charset="-122"/>
              </a:rPr>
              <a:t>）</a:t>
            </a:r>
            <a:endParaRPr lang="en-US" altLang="zh-CN" sz="1200" b="1" dirty="0" smtClean="0">
              <a:solidFill>
                <a:srgbClr val="FF0000"/>
              </a:solidFill>
              <a:latin typeface="黑体" panose="02010609060101010101" pitchFamily="49" charset="-122"/>
              <a:ea typeface="黑体" panose="02010609060101010101" pitchFamily="49" charset="-122"/>
            </a:endParaRPr>
          </a:p>
          <a:p>
            <a:endParaRPr lang="en-US" altLang="zh-CN" sz="1200" b="1" dirty="0" smtClean="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它声明了一组用于创建一族产品的方法，每一个方法对应一种产品 </a:t>
            </a:r>
            <a:endParaRPr lang="en-US" altLang="zh-CN" sz="1200" dirty="0" smtClean="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      </a:t>
            </a:r>
            <a:endParaRPr lang="en-US" altLang="zh-CN" sz="1200" dirty="0" smtClean="0">
              <a:latin typeface="黑体" panose="02010609060101010101" pitchFamily="49" charset="-122"/>
              <a:ea typeface="黑体" panose="02010609060101010101" pitchFamily="49" charset="-122"/>
            </a:endParaRPr>
          </a:p>
          <a:p>
            <a:r>
              <a:rPr lang="pt-BR" altLang="zh-CN" sz="1200" b="1" dirty="0" smtClean="0">
                <a:solidFill>
                  <a:srgbClr val="FF0000"/>
                </a:solidFill>
                <a:latin typeface="黑体" panose="02010609060101010101" pitchFamily="49" charset="-122"/>
                <a:ea typeface="黑体" panose="02010609060101010101" pitchFamily="49" charset="-122"/>
              </a:rPr>
              <a:t>ConcreteFactory</a:t>
            </a:r>
            <a:r>
              <a:rPr lang="zh-CN" altLang="pt-BR" sz="1200" b="1" dirty="0">
                <a:solidFill>
                  <a:srgbClr val="FF0000"/>
                </a:solidFill>
                <a:latin typeface="黑体" panose="02010609060101010101" pitchFamily="49" charset="-122"/>
                <a:ea typeface="黑体" panose="02010609060101010101" pitchFamily="49" charset="-122"/>
              </a:rPr>
              <a:t>（具体工厂</a:t>
            </a:r>
            <a:r>
              <a:rPr lang="zh-CN" altLang="pt-BR" sz="1200" b="1" dirty="0" smtClean="0">
                <a:solidFill>
                  <a:srgbClr val="FF0000"/>
                </a:solidFill>
                <a:latin typeface="黑体" panose="02010609060101010101" pitchFamily="49" charset="-122"/>
                <a:ea typeface="黑体" panose="02010609060101010101" pitchFamily="49" charset="-122"/>
              </a:rPr>
              <a:t>）</a:t>
            </a:r>
            <a:endParaRPr lang="en-US" altLang="zh-CN" sz="1200" b="1" dirty="0">
              <a:latin typeface="黑体" panose="02010609060101010101" pitchFamily="49" charset="-122"/>
              <a:ea typeface="黑体" panose="02010609060101010101" pitchFamily="49" charset="-122"/>
            </a:endParaRPr>
          </a:p>
          <a:p>
            <a:endParaRPr lang="en-US" altLang="zh-CN" sz="1200" b="1" dirty="0" smtClean="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它实现了在抽象工厂中声明的创建产品的方法，生成一组具体产品，这些产品构成了一个产品族，每一个产品都位于某个产品等级结构</a:t>
            </a:r>
            <a:r>
              <a:rPr lang="zh-CN" altLang="en-US" sz="1200" dirty="0" smtClean="0">
                <a:latin typeface="黑体" panose="02010609060101010101" pitchFamily="49" charset="-122"/>
                <a:ea typeface="黑体" panose="02010609060101010101" pitchFamily="49" charset="-122"/>
              </a:rPr>
              <a:t>中</a:t>
            </a:r>
            <a:endParaRPr lang="en-US" altLang="zh-CN" sz="1200" dirty="0" smtClean="0">
              <a:latin typeface="黑体" panose="02010609060101010101" pitchFamily="49" charset="-122"/>
              <a:ea typeface="黑体" panose="02010609060101010101" pitchFamily="49" charset="-122"/>
            </a:endParaRPr>
          </a:p>
          <a:p>
            <a:endParaRPr lang="en-US" altLang="zh-CN" sz="1200" b="1" dirty="0">
              <a:solidFill>
                <a:srgbClr val="FF0000"/>
              </a:solidFill>
              <a:latin typeface="黑体" panose="02010609060101010101" pitchFamily="49" charset="-122"/>
              <a:ea typeface="黑体" panose="02010609060101010101" pitchFamily="49" charset="-122"/>
            </a:endParaRPr>
          </a:p>
          <a:p>
            <a:r>
              <a:rPr lang="en-US" altLang="zh-CN" sz="1200" b="1" dirty="0" err="1">
                <a:solidFill>
                  <a:srgbClr val="FF0000"/>
                </a:solidFill>
                <a:latin typeface="黑体" panose="02010609060101010101" pitchFamily="49" charset="-122"/>
                <a:ea typeface="黑体" panose="02010609060101010101" pitchFamily="49" charset="-122"/>
              </a:rPr>
              <a:t>AbstractProduct</a:t>
            </a:r>
            <a:r>
              <a:rPr lang="zh-CN" altLang="en-US" sz="1200" b="1" dirty="0">
                <a:solidFill>
                  <a:srgbClr val="FF0000"/>
                </a:solidFill>
                <a:latin typeface="黑体" panose="02010609060101010101" pitchFamily="49" charset="-122"/>
                <a:ea typeface="黑体" panose="02010609060101010101" pitchFamily="49" charset="-122"/>
              </a:rPr>
              <a:t>（抽象产品）</a:t>
            </a:r>
            <a:r>
              <a:rPr lang="zh-CN" altLang="en-US" sz="1200" b="1" dirty="0" smtClean="0">
                <a:latin typeface="黑体" panose="02010609060101010101" pitchFamily="49" charset="-122"/>
                <a:ea typeface="黑体" panose="02010609060101010101" pitchFamily="49" charset="-122"/>
              </a:rPr>
              <a:t> </a:t>
            </a:r>
            <a:endParaRPr lang="en-US" altLang="zh-CN" sz="1200" b="1" dirty="0" smtClean="0">
              <a:latin typeface="黑体" panose="02010609060101010101" pitchFamily="49" charset="-122"/>
              <a:ea typeface="黑体" panose="02010609060101010101" pitchFamily="49" charset="-122"/>
            </a:endParaRPr>
          </a:p>
          <a:p>
            <a:endParaRPr lang="en-US" altLang="zh-CN" sz="1200" b="1" dirty="0">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它为每种产品声明接口，在抽象产品中声明了产品所具有的业务</a:t>
            </a:r>
            <a:r>
              <a:rPr lang="zh-CN" altLang="en-US" sz="1200" dirty="0" smtClean="0">
                <a:latin typeface="黑体" panose="02010609060101010101" pitchFamily="49" charset="-122"/>
                <a:ea typeface="黑体" panose="02010609060101010101" pitchFamily="49" charset="-122"/>
              </a:rPr>
              <a:t>方法</a:t>
            </a:r>
            <a:endParaRPr lang="en-US" altLang="zh-CN" sz="1200" dirty="0" smtClean="0">
              <a:latin typeface="黑体" panose="02010609060101010101" pitchFamily="49" charset="-122"/>
              <a:ea typeface="黑体" panose="02010609060101010101" pitchFamily="49" charset="-122"/>
            </a:endParaRPr>
          </a:p>
          <a:p>
            <a:endParaRPr lang="en-US" altLang="zh-CN" sz="1200" dirty="0">
              <a:latin typeface="黑体" panose="02010609060101010101" pitchFamily="49" charset="-122"/>
              <a:ea typeface="黑体" panose="02010609060101010101" pitchFamily="49" charset="-122"/>
            </a:endParaRPr>
          </a:p>
          <a:p>
            <a:r>
              <a:rPr lang="en-US" altLang="zh-CN" sz="1200" b="1" dirty="0" err="1">
                <a:solidFill>
                  <a:srgbClr val="FF0000"/>
                </a:solidFill>
                <a:latin typeface="黑体" panose="02010609060101010101" pitchFamily="49" charset="-122"/>
                <a:ea typeface="黑体" panose="02010609060101010101" pitchFamily="49" charset="-122"/>
              </a:rPr>
              <a:t>ConcreteProduct</a:t>
            </a:r>
            <a:r>
              <a:rPr lang="zh-CN" altLang="en-US" sz="1200" b="1" dirty="0">
                <a:solidFill>
                  <a:srgbClr val="FF0000"/>
                </a:solidFill>
                <a:latin typeface="黑体" panose="02010609060101010101" pitchFamily="49" charset="-122"/>
                <a:ea typeface="黑体" panose="02010609060101010101" pitchFamily="49" charset="-122"/>
              </a:rPr>
              <a:t>（具体产品</a:t>
            </a:r>
            <a:r>
              <a:rPr lang="zh-CN" altLang="en-US" sz="1200" b="1" dirty="0" smtClean="0">
                <a:solidFill>
                  <a:srgbClr val="FF0000"/>
                </a:solidFill>
                <a:latin typeface="黑体" panose="02010609060101010101" pitchFamily="49" charset="-122"/>
                <a:ea typeface="黑体" panose="02010609060101010101" pitchFamily="49" charset="-122"/>
              </a:rPr>
              <a:t>）</a:t>
            </a:r>
            <a:endParaRPr lang="en-US" altLang="zh-CN" sz="1200" b="1" dirty="0" smtClean="0">
              <a:solidFill>
                <a:srgbClr val="FF0000"/>
              </a:solidFill>
              <a:latin typeface="黑体" panose="02010609060101010101" pitchFamily="49" charset="-122"/>
              <a:ea typeface="黑体" panose="02010609060101010101" pitchFamily="49" charset="-122"/>
            </a:endParaRPr>
          </a:p>
          <a:p>
            <a:endParaRPr lang="en-US" altLang="zh-CN" sz="1200" b="1" dirty="0">
              <a:solidFill>
                <a:srgbClr val="FF0000"/>
              </a:solidFill>
              <a:latin typeface="黑体" panose="02010609060101010101" pitchFamily="49" charset="-122"/>
              <a:ea typeface="黑体" panose="02010609060101010101" pitchFamily="49" charset="-122"/>
            </a:endParaRPr>
          </a:p>
          <a:p>
            <a:r>
              <a:rPr lang="zh-CN" altLang="en-US" sz="1200" dirty="0">
                <a:latin typeface="黑体" panose="02010609060101010101" pitchFamily="49" charset="-122"/>
                <a:ea typeface="黑体" panose="02010609060101010101" pitchFamily="49" charset="-122"/>
              </a:rPr>
              <a:t>它定义具体工厂生产的具体产品对象，实现抽象产品接口中声明的业务方法</a:t>
            </a:r>
            <a:br>
              <a:rPr lang="zh-CN" altLang="en-US" sz="1200" dirty="0">
                <a:latin typeface="黑体" panose="02010609060101010101" pitchFamily="49" charset="-122"/>
                <a:ea typeface="黑体" panose="02010609060101010101" pitchFamily="49" charset="-122"/>
              </a:rPr>
            </a:br>
            <a:endParaRPr lang="zh-CN" altLang="en-US" sz="1200" dirty="0">
              <a:latin typeface="黑体" panose="02010609060101010101" pitchFamily="49" charset="-122"/>
              <a:ea typeface="黑体" panose="02010609060101010101" pitchFamily="49" charset="-122"/>
            </a:endParaRPr>
          </a:p>
        </p:txBody>
      </p:sp>
      <p:sp>
        <p:nvSpPr>
          <p:cNvPr id="7" name="标题 4"/>
          <p:cNvSpPr txBox="1">
            <a:spLocks/>
          </p:cNvSpPr>
          <p:nvPr/>
        </p:nvSpPr>
        <p:spPr>
          <a:xfrm>
            <a:off x="1160450" y="4245082"/>
            <a:ext cx="2763223"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endParaRPr lang="en-US" altLang="zh-CN" sz="1200" b="1" dirty="0" smtClean="0">
              <a:latin typeface="黑体" panose="02010609060101010101" pitchFamily="49" charset="-122"/>
              <a:ea typeface="黑体" panose="02010609060101010101" pitchFamily="49" charset="-122"/>
            </a:endParaRPr>
          </a:p>
        </p:txBody>
      </p:sp>
      <p:sp>
        <p:nvSpPr>
          <p:cNvPr id="8" name="文本框 7"/>
          <p:cNvSpPr txBox="1"/>
          <p:nvPr/>
        </p:nvSpPr>
        <p:spPr>
          <a:xfrm>
            <a:off x="940163" y="4317032"/>
            <a:ext cx="3068058" cy="646331"/>
          </a:xfrm>
          <a:prstGeom prst="rect">
            <a:avLst/>
          </a:prstGeom>
          <a:noFill/>
          <a:ln>
            <a:solidFill>
              <a:schemeClr val="tx1"/>
            </a:solidFill>
          </a:ln>
        </p:spPr>
        <p:txBody>
          <a:bodyPr wrap="square" rtlCol="0">
            <a:spAutoFit/>
          </a:bodyPr>
          <a:lstStyle/>
          <a:p>
            <a:r>
              <a:rPr lang="zh-CN" altLang="en-US" sz="1200" dirty="0" smtClean="0">
                <a:latin typeface="黑体" panose="02010609060101010101" pitchFamily="49" charset="-122"/>
                <a:ea typeface="黑体" panose="02010609060101010101" pitchFamily="49" charset="-122"/>
              </a:rPr>
              <a:t>与</a:t>
            </a:r>
            <a:r>
              <a:rPr lang="zh-CN" altLang="en-US" sz="1200" dirty="0">
                <a:latin typeface="黑体" panose="02010609060101010101" pitchFamily="49" charset="-122"/>
                <a:ea typeface="黑体" panose="02010609060101010101" pitchFamily="49" charset="-122"/>
              </a:rPr>
              <a:t>工厂方法模式相比，抽象工厂模式中的具体工厂不只是创建一种产品，它负责创建一族产品</a:t>
            </a:r>
          </a:p>
        </p:txBody>
      </p:sp>
    </p:spTree>
    <p:extLst>
      <p:ext uri="{BB962C8B-B14F-4D97-AF65-F5344CB8AC3E}">
        <p14:creationId xmlns:p14="http://schemas.microsoft.com/office/powerpoint/2010/main" val="20735902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P-Link_Color">
      <a:dk1>
        <a:sysClr val="windowText" lastClr="000000"/>
      </a:dk1>
      <a:lt1>
        <a:sysClr val="window" lastClr="FFFFFF"/>
      </a:lt1>
      <a:dk2>
        <a:srgbClr val="000000"/>
      </a:dk2>
      <a:lt2>
        <a:srgbClr val="F8F8F8"/>
      </a:lt2>
      <a:accent1>
        <a:srgbClr val="4ACBD6"/>
      </a:accent1>
      <a:accent2>
        <a:srgbClr val="FFCB00"/>
      </a:accent2>
      <a:accent3>
        <a:srgbClr val="BA1365"/>
      </a:accent3>
      <a:accent4>
        <a:srgbClr val="250D6C"/>
      </a:accent4>
      <a:accent5>
        <a:srgbClr val="005565"/>
      </a:accent5>
      <a:accent6>
        <a:srgbClr val="00A3DF"/>
      </a:accent6>
      <a:hlink>
        <a:srgbClr val="36444B"/>
      </a:hlink>
      <a:folHlink>
        <a:srgbClr val="A7A9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0" indent="0">
          <a:lnSpc>
            <a:spcPct val="120000"/>
          </a:lnSpc>
          <a:buFont typeface="Arial"/>
          <a:buNone/>
          <a:defRPr sz="1400" dirty="0" smtClean="0">
            <a:solidFill>
              <a:schemeClr val="tx1">
                <a:lumMod val="50000"/>
                <a:lumOff val="50000"/>
              </a:schemeClr>
            </a:solidFill>
            <a:latin typeface="+mn-lt"/>
            <a:cs typeface="Arial"/>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200" dirty="0">
            <a:latin typeface="Times New Roman" panose="02020603050405020304" pitchFamily="18" charset="0"/>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2.xml><?xml version="1.0" encoding="utf-8"?>
<ds:datastoreItem xmlns:ds="http://schemas.openxmlformats.org/officeDocument/2006/customXml" ds:itemID="{7B6F2769-7194-4217-93D3-3AF3A474228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26994</TotalTime>
  <Words>8256</Words>
  <Application>Microsoft Office PowerPoint</Application>
  <PresentationFormat>全屏显示(16:9)</PresentationFormat>
  <Paragraphs>703</Paragraphs>
  <Slides>88</Slides>
  <Notes>88</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88</vt:i4>
      </vt:variant>
    </vt:vector>
  </HeadingPairs>
  <TitlesOfParts>
    <vt:vector size="102" baseType="lpstr">
      <vt:lpstr>-apple-system</vt:lpstr>
      <vt:lpstr>Lucida Grande</vt:lpstr>
      <vt:lpstr>ＭＳ Ｐゴシック</vt:lpstr>
      <vt:lpstr>等线</vt:lpstr>
      <vt:lpstr>等线 Light</vt:lpstr>
      <vt:lpstr>黑体</vt:lpstr>
      <vt:lpstr>宋体</vt:lpstr>
      <vt:lpstr>微软雅黑</vt:lpstr>
      <vt:lpstr>Arial</vt:lpstr>
      <vt:lpstr>Calibri</vt:lpstr>
      <vt:lpstr>Times New Roman</vt:lpstr>
      <vt:lpstr>Wingdings</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admin</cp:lastModifiedBy>
  <cp:revision>1518</cp:revision>
  <dcterms:created xsi:type="dcterms:W3CDTF">2010-04-12T23:12:02Z</dcterms:created>
  <dcterms:modified xsi:type="dcterms:W3CDTF">2021-02-03T09:55:59Z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